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65"/>
  </p:notesMasterIdLst>
  <p:sldIdLst>
    <p:sldId id="334" r:id="rId7"/>
    <p:sldId id="424" r:id="rId8"/>
    <p:sldId id="408" r:id="rId9"/>
    <p:sldId id="1721" r:id="rId10"/>
    <p:sldId id="1722" r:id="rId11"/>
    <p:sldId id="1723" r:id="rId12"/>
    <p:sldId id="1724" r:id="rId13"/>
    <p:sldId id="1737" r:id="rId14"/>
    <p:sldId id="1727" r:id="rId15"/>
    <p:sldId id="1732" r:id="rId16"/>
    <p:sldId id="1740" r:id="rId17"/>
    <p:sldId id="1743" r:id="rId18"/>
    <p:sldId id="1744" r:id="rId19"/>
    <p:sldId id="1745" r:id="rId20"/>
    <p:sldId id="1749" r:id="rId21"/>
    <p:sldId id="1731" r:id="rId22"/>
    <p:sldId id="1765" r:id="rId23"/>
    <p:sldId id="1767" r:id="rId24"/>
    <p:sldId id="1769" r:id="rId25"/>
    <p:sldId id="1771" r:id="rId26"/>
    <p:sldId id="1770" r:id="rId27"/>
    <p:sldId id="1750" r:id="rId28"/>
    <p:sldId id="1751" r:id="rId29"/>
    <p:sldId id="1752" r:id="rId30"/>
    <p:sldId id="1756" r:id="rId31"/>
    <p:sldId id="1757" r:id="rId32"/>
    <p:sldId id="1758" r:id="rId33"/>
    <p:sldId id="1759" r:id="rId34"/>
    <p:sldId id="1760" r:id="rId35"/>
    <p:sldId id="1754" r:id="rId36"/>
    <p:sldId id="1741" r:id="rId37"/>
    <p:sldId id="1728" r:id="rId38"/>
    <p:sldId id="1729" r:id="rId39"/>
    <p:sldId id="1730" r:id="rId40"/>
    <p:sldId id="1748" r:id="rId41"/>
    <p:sldId id="1746" r:id="rId42"/>
    <p:sldId id="1774" r:id="rId43"/>
    <p:sldId id="1773" r:id="rId44"/>
    <p:sldId id="1775" r:id="rId45"/>
    <p:sldId id="1776" r:id="rId46"/>
    <p:sldId id="1279" r:id="rId47"/>
    <p:sldId id="1790" r:id="rId48"/>
    <p:sldId id="1281" r:id="rId49"/>
    <p:sldId id="1276" r:id="rId50"/>
    <p:sldId id="1277" r:id="rId51"/>
    <p:sldId id="1278" r:id="rId52"/>
    <p:sldId id="1791" r:id="rId53"/>
    <p:sldId id="1793" r:id="rId54"/>
    <p:sldId id="1254" r:id="rId55"/>
    <p:sldId id="1283" r:id="rId56"/>
    <p:sldId id="1284" r:id="rId57"/>
    <p:sldId id="1285" r:id="rId58"/>
    <p:sldId id="1286" r:id="rId59"/>
    <p:sldId id="1747" r:id="rId60"/>
    <p:sldId id="1738" r:id="rId61"/>
    <p:sldId id="1777" r:id="rId62"/>
    <p:sldId id="1778" r:id="rId63"/>
    <p:sldId id="177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E5353B"/>
    <a:srgbClr val="D92D6D"/>
    <a:srgbClr val="F24381"/>
    <a:srgbClr val="FFC000"/>
    <a:srgbClr val="D45B07"/>
    <a:srgbClr val="5129B2"/>
    <a:srgbClr val="E6F2F8"/>
    <a:srgbClr val="CBCBCB"/>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39763" autoAdjust="0"/>
  </p:normalViewPr>
  <p:slideViewPr>
    <p:cSldViewPr snapToGrid="0" showGuides="1">
      <p:cViewPr varScale="1">
        <p:scale>
          <a:sx n="47" d="100"/>
          <a:sy n="47" d="100"/>
        </p:scale>
        <p:origin x="3198" y="48"/>
      </p:cViewPr>
      <p:guideLst>
        <p:guide orient="horz" pos="2184"/>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m5-01 = “Module Introduction”</a:t>
            </a:r>
          </a:p>
          <a:p>
            <a:endParaRPr lang="en-US" dirty="0"/>
          </a:p>
          <a:p>
            <a:r>
              <a:rPr lang="en-US" dirty="0"/>
              <a:t>Hello everyone, and welcome back!  Thanks for joining me for this next module in the course AWS Certified Solutions Architect Associate.  I’m your guide, Amber Israelsen.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m5-04 = “Sticky Sessions Overview”</a:t>
            </a:r>
          </a:p>
          <a:p>
            <a:endParaRPr lang="en-US" dirty="0"/>
          </a:p>
          <a:p>
            <a:r>
              <a:rPr lang="en-US" dirty="0"/>
              <a:t>Now let’s talk about how to make your load balancer sticky.  Not this kind of sticky, but in a second, hopefully this picture makes more sense!</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10</a:t>
            </a:fld>
            <a:endParaRPr lang="en-US"/>
          </a:p>
        </p:txBody>
      </p:sp>
    </p:spTree>
    <p:extLst>
      <p:ext uri="{BB962C8B-B14F-4D97-AF65-F5344CB8AC3E}">
        <p14:creationId xmlns:p14="http://schemas.microsoft.com/office/powerpoint/2010/main" val="3427148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the way the load balancer routes traffic is using a round robin model.  Which basically means that (</a:t>
            </a:r>
            <a:r>
              <a:rPr lang="en-US" b="1" dirty="0"/>
              <a:t>click</a:t>
            </a:r>
            <a:r>
              <a:rPr lang="en-US" dirty="0"/>
              <a:t>) request one comes in, we route it to an instance.  Request 2 comes in (</a:t>
            </a:r>
            <a:r>
              <a:rPr lang="en-US" b="1" dirty="0"/>
              <a:t>click</a:t>
            </a:r>
            <a:r>
              <a:rPr lang="en-US" dirty="0"/>
              <a:t>), we route it to the next instance.  And then (</a:t>
            </a:r>
            <a:r>
              <a:rPr lang="en-US" b="1" dirty="0"/>
              <a:t>click</a:t>
            </a:r>
            <a:r>
              <a:rPr lang="en-US" dirty="0"/>
              <a:t>) request 3 comes in, we route it to the next instance.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710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maybe you want to route ALL three of those requests to the same instance.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2335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use case for this is to preserve session data for a user, so making sure that all those requests go to the same machine, the session data is still there, rather than wiping that all out when a request is routed to a second machine.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463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this works—and we’ll see this in a demo—is by setting a cookie on the target group.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80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you’ll see a screenshot of that.  So we’re saying yes, enable stickiness—and that’s going to bind a client’s session to a specific instance in a target group.  </a:t>
            </a:r>
          </a:p>
          <a:p>
            <a:endParaRPr lang="en-US" dirty="0"/>
          </a:p>
          <a:p>
            <a:r>
              <a:rPr lang="en-US" dirty="0"/>
              <a:t>(</a:t>
            </a:r>
            <a:r>
              <a:rPr lang="en-US" b="1" dirty="0"/>
              <a:t>click</a:t>
            </a:r>
            <a:r>
              <a:rPr lang="en-US" dirty="0"/>
              <a:t>) And you can either use a load-balancer generated cookie—that’s the easy way to go, and what we’ll do in just a minute</a:t>
            </a:r>
          </a:p>
          <a:p>
            <a:r>
              <a:rPr lang="en-US" dirty="0"/>
              <a:t>(</a:t>
            </a:r>
            <a:r>
              <a:rPr lang="en-US" b="1" dirty="0"/>
              <a:t>click</a:t>
            </a:r>
            <a:r>
              <a:rPr lang="en-US" dirty="0"/>
              <a:t>) Or you can use an application-based cookie where you have more control of the naming</a:t>
            </a:r>
          </a:p>
          <a:p>
            <a:endParaRPr lang="en-US" dirty="0"/>
          </a:p>
          <a:p>
            <a:r>
              <a:rPr lang="en-US" dirty="0"/>
              <a:t>Both of these will be duration based,  between 1 second and 7 days, and you can set that here on the screen.</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15</a:t>
            </a:fld>
            <a:endParaRPr lang="en-US"/>
          </a:p>
        </p:txBody>
      </p:sp>
    </p:spTree>
    <p:extLst>
      <p:ext uri="{BB962C8B-B14F-4D97-AF65-F5344CB8AC3E}">
        <p14:creationId xmlns:p14="http://schemas.microsoft.com/office/powerpoint/2010/main" val="1103797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m5-05 </a:t>
            </a:r>
            <a:r>
              <a:rPr lang="en-US" sz="1200" b="1" dirty="0"/>
              <a:t>= “DEMO: </a:t>
            </a:r>
            <a:r>
              <a:rPr lang="en-US" b="1" dirty="0"/>
              <a:t>Working with Load Balancer Sticky Sessions”</a:t>
            </a:r>
            <a:endParaRPr lang="en-US" sz="1200" b="1" dirty="0"/>
          </a:p>
          <a:p>
            <a:endParaRPr lang="en-US" dirty="0"/>
          </a:p>
          <a:p>
            <a:r>
              <a:rPr lang="en-US" b="1" dirty="0"/>
              <a:t>SETUP</a:t>
            </a:r>
            <a:r>
              <a:rPr lang="en-US" dirty="0"/>
              <a:t>: Start up the second instance that was stopped in a previous demo to illustrate failover</a:t>
            </a:r>
          </a:p>
          <a:p>
            <a:endParaRPr lang="en-US" dirty="0"/>
          </a:p>
          <a:p>
            <a:r>
              <a:rPr lang="en-US" dirty="0"/>
              <a:t>Now that we understand the concepts behind sticky sessions, let’s go have a quick look at how to implement them in the console.</a:t>
            </a:r>
          </a:p>
          <a:p>
            <a:endParaRPr lang="en-US" dirty="0"/>
          </a:p>
          <a:p>
            <a:r>
              <a:rPr lang="en-US" b="1" dirty="0"/>
              <a:t>Target groups</a:t>
            </a:r>
          </a:p>
          <a:p>
            <a:r>
              <a:rPr lang="en-US" b="1" dirty="0"/>
              <a:t>Select the target group (don’t click into)</a:t>
            </a:r>
            <a:r>
              <a:rPr lang="en-US" b="1" dirty="0">
                <a:sym typeface="Wingdings" panose="05000000000000000000" pitchFamily="2" charset="2"/>
              </a:rPr>
              <a:t></a:t>
            </a:r>
            <a:r>
              <a:rPr lang="en-US" b="1" dirty="0" err="1">
                <a:sym typeface="Wingdings" panose="05000000000000000000" pitchFamily="2" charset="2"/>
              </a:rPr>
              <a:t>ActionsEdit</a:t>
            </a:r>
            <a:r>
              <a:rPr lang="en-US" b="1" dirty="0">
                <a:sym typeface="Wingdings" panose="05000000000000000000" pitchFamily="2" charset="2"/>
              </a:rPr>
              <a:t> attributes</a:t>
            </a:r>
          </a:p>
          <a:p>
            <a:endParaRPr lang="en-US" dirty="0">
              <a:sym typeface="Wingdings" panose="05000000000000000000" pitchFamily="2" charset="2"/>
            </a:endParaRPr>
          </a:p>
          <a:p>
            <a:r>
              <a:rPr lang="en-US" b="1" dirty="0">
                <a:sym typeface="Wingdings" panose="05000000000000000000" pitchFamily="2" charset="2"/>
              </a:rPr>
              <a:t>Enable Sticky sessions</a:t>
            </a:r>
          </a:p>
          <a:p>
            <a:r>
              <a:rPr lang="en-US" dirty="0">
                <a:sym typeface="Wingdings" panose="05000000000000000000" pitchFamily="2" charset="2"/>
              </a:rPr>
              <a:t>Choose load balancer cookie</a:t>
            </a:r>
          </a:p>
          <a:p>
            <a:r>
              <a:rPr lang="en-US" dirty="0">
                <a:sym typeface="Wingdings" panose="05000000000000000000" pitchFamily="2" charset="2"/>
              </a:rPr>
              <a:t>Duration: 1 minute</a:t>
            </a:r>
          </a:p>
          <a:p>
            <a:endParaRPr lang="en-US" dirty="0">
              <a:sym typeface="Wingdings" panose="05000000000000000000" pitchFamily="2" charset="2"/>
            </a:endParaRPr>
          </a:p>
          <a:p>
            <a:r>
              <a:rPr lang="en-US" dirty="0">
                <a:sym typeface="Wingdings" panose="05000000000000000000" pitchFamily="2" charset="2"/>
              </a:rPr>
              <a:t>Go back to browser (load balancer DNS) and </a:t>
            </a:r>
            <a:r>
              <a:rPr lang="en-US" b="1" dirty="0">
                <a:sym typeface="Wingdings" panose="05000000000000000000" pitchFamily="2" charset="2"/>
              </a:rPr>
              <a:t>show that I always get routed to the same instance </a:t>
            </a:r>
            <a:r>
              <a:rPr lang="en-US" dirty="0">
                <a:sym typeface="Wingdings" panose="05000000000000000000" pitchFamily="2" charset="2"/>
              </a:rPr>
              <a:t>(might take 10-15 seconds to take effect)</a:t>
            </a:r>
          </a:p>
          <a:p>
            <a:r>
              <a:rPr lang="en-US" b="1" dirty="0">
                <a:sym typeface="Wingdings" panose="05000000000000000000" pitchFamily="2" charset="2"/>
              </a:rPr>
              <a:t>After one minute</a:t>
            </a:r>
            <a:r>
              <a:rPr lang="en-US" dirty="0">
                <a:sym typeface="Wingdings" panose="05000000000000000000" pitchFamily="2" charset="2"/>
              </a:rPr>
              <a:t>, if I go back and try again, you’ll see we </a:t>
            </a:r>
            <a:r>
              <a:rPr lang="en-US" b="1" dirty="0">
                <a:sym typeface="Wingdings" panose="05000000000000000000" pitchFamily="2" charset="2"/>
              </a:rPr>
              <a:t>switched to the other instance (maybe! Might need to try a few times until we get the opposite one)</a:t>
            </a:r>
            <a:r>
              <a:rPr lang="en-US" dirty="0">
                <a:sym typeface="Wingdings" panose="05000000000000000000" pitchFamily="2" charset="2"/>
              </a:rPr>
              <a:t>, and now I’m getting redirected to that instance every time, and that’ll be true for 1 minute as well.</a:t>
            </a:r>
          </a:p>
          <a:p>
            <a:endParaRPr lang="en-US" dirty="0">
              <a:sym typeface="Wingdings" panose="05000000000000000000" pitchFamily="2" charset="2"/>
            </a:endParaRPr>
          </a:p>
          <a:p>
            <a:r>
              <a:rPr lang="en-US" dirty="0">
                <a:sym typeface="Wingdings" panose="05000000000000000000" pitchFamily="2" charset="2"/>
              </a:rPr>
              <a:t>If we look at the </a:t>
            </a:r>
            <a:r>
              <a:rPr lang="en-US" b="1" dirty="0">
                <a:sym typeface="Wingdings" panose="05000000000000000000" pitchFamily="2" charset="2"/>
              </a:rPr>
              <a:t>dev </a:t>
            </a:r>
            <a:r>
              <a:rPr lang="en-US" b="1" dirty="0" err="1">
                <a:sym typeface="Wingdings" panose="05000000000000000000" pitchFamily="2" charset="2"/>
              </a:rPr>
              <a:t>toolsNetworkrequest</a:t>
            </a:r>
            <a:r>
              <a:rPr lang="en-US" b="1" dirty="0">
                <a:sym typeface="Wingdings" panose="05000000000000000000" pitchFamily="2" charset="2"/>
              </a:rPr>
              <a:t> and response</a:t>
            </a:r>
            <a:r>
              <a:rPr lang="en-US" dirty="0">
                <a:sym typeface="Wingdings" panose="05000000000000000000" pitchFamily="2" charset="2"/>
              </a:rPr>
              <a:t>, you’ll see this </a:t>
            </a:r>
            <a:r>
              <a:rPr lang="en-US" dirty="0" err="1">
                <a:sym typeface="Wingdings" panose="05000000000000000000" pitchFamily="2" charset="2"/>
              </a:rPr>
              <a:t>AWSALB</a:t>
            </a:r>
            <a:r>
              <a:rPr lang="en-US" dirty="0">
                <a:sym typeface="Wingdings" panose="05000000000000000000" pitchFamily="2" charset="2"/>
              </a:rPr>
              <a:t> cookie being passed back and forth, and that was generated by the load balancer for us, and that’s how it knows to direct to the same instance.</a:t>
            </a:r>
          </a:p>
          <a:p>
            <a:endParaRPr lang="en-US" dirty="0">
              <a:sym typeface="Wingdings" panose="05000000000000000000" pitchFamily="2" charset="2"/>
            </a:endParaRPr>
          </a:p>
          <a:p>
            <a:r>
              <a:rPr lang="en-US" b="1" dirty="0">
                <a:sym typeface="Wingdings" panose="05000000000000000000" pitchFamily="2" charset="2"/>
              </a:rPr>
              <a:t>Go back and disable sticky sessions on the target group</a:t>
            </a:r>
          </a:p>
          <a:p>
            <a:r>
              <a:rPr lang="en-US" b="1" dirty="0">
                <a:sym typeface="Wingdings" panose="05000000000000000000" pitchFamily="2" charset="2"/>
              </a:rPr>
              <a:t>Show that I now alternate between instances</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41516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m5-06 = “Connection Draining and Deregistration Delay”</a:t>
            </a:r>
          </a:p>
          <a:p>
            <a:endParaRPr lang="en-US" dirty="0"/>
          </a:p>
          <a:p>
            <a:r>
              <a:rPr lang="en-US" dirty="0"/>
              <a:t>Another concept to know about is how a load balancer behaves when instances go offline for some reason—maybe you manually shut them down, or maybe an instance becomes unhealthy or something along those lines.  </a:t>
            </a:r>
          </a:p>
          <a:p>
            <a:endParaRPr lang="en-US" dirty="0"/>
          </a:p>
          <a:p>
            <a:r>
              <a:rPr lang="en-US" dirty="0"/>
              <a:t>(</a:t>
            </a:r>
            <a:r>
              <a:rPr lang="en-US" b="1" dirty="0"/>
              <a:t>click</a:t>
            </a:r>
            <a:r>
              <a:rPr lang="en-US" dirty="0"/>
              <a:t>) Let’s say that we had a user connected, and they were routed to this second instance shown here.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431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Then for some reason, that instance goes down.  What should happen next?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373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Well, first (</a:t>
            </a:r>
            <a:r>
              <a:rPr lang="en-US" b="1" dirty="0"/>
              <a:t>click</a:t>
            </a:r>
            <a:r>
              <a:rPr lang="en-US" b="0" dirty="0"/>
              <a:t>), we want to wait for that request to complete.  We won’t want to just drop their connection right away.  So wait for some amount of time for that request to finish.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then secondly (</a:t>
            </a:r>
            <a:r>
              <a:rPr lang="en-US" b="1" dirty="0"/>
              <a:t>click</a:t>
            </a:r>
            <a:r>
              <a:rPr lang="en-US" b="0" dirty="0"/>
              <a:t>), we need to stop sending future requests to this instance.  All new incoming requests should be routed to instance 1 or 3 in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 back up to that first point—waiting for the request to complete, you can control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684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cruising right along!  Now that we have a better understanding of compute resources like EC2 and ECS, let’s move on to talk about elastic load balancing and auto scaling. We covered the basics of this in the Cloud Practitioner course, if you took that with me, but for the Architecture exam, you’ll need the next level of detail.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you might see two different terms or concepts used on the exam—connection draining and deregistration delay.  Both are used to control the length of time in-flight requests have to finish before the connection is cut off.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Connection draining is used by the Classic Load Balancer, which again, has been deprecated so it’s not likely to appear on the exam.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Deregistration Delay is used by the Application Load Balancer and Network Load Balancer.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815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screenshot of my ALB as an example, you’ll see under the attributes for the target group, we can change the value of the delay.  By default, it’ll be 300 seconds, or 5 minutes.  But you can set it as low as 0 or as high as 3600 seconds, or 60 minutes.</a:t>
            </a:r>
          </a:p>
          <a:p>
            <a:endParaRPr lang="en-US" dirty="0"/>
          </a:p>
          <a:p>
            <a:r>
              <a:rPr lang="en-US" dirty="0"/>
              <a:t>The general guidance on this is (</a:t>
            </a:r>
            <a:r>
              <a:rPr lang="en-US" b="1" dirty="0"/>
              <a:t>click</a:t>
            </a:r>
            <a:r>
              <a:rPr lang="en-US" dirty="0"/>
              <a:t>) that if your requests tend to be long-lived, you’ll want to set this to a higher value so that user connections aren’t dropped.  But if they tend to be shorter types of requests, then you can go with a shorter duration on this attribute.</a:t>
            </a:r>
          </a:p>
          <a:p>
            <a:endParaRPr lang="en-US" dirty="0"/>
          </a:p>
          <a:p>
            <a:r>
              <a:rPr lang="en-US" dirty="0"/>
              <a:t>And if you set it to 0, then this delay will be disabled entirely.</a:t>
            </a:r>
          </a:p>
        </p:txBody>
      </p:sp>
      <p:sp>
        <p:nvSpPr>
          <p:cNvPr id="4" name="Slide Number Placeholder 3"/>
          <p:cNvSpPr>
            <a:spLocks noGrp="1"/>
          </p:cNvSpPr>
          <p:nvPr>
            <p:ph type="sldNum" sz="quarter" idx="5"/>
          </p:nvPr>
        </p:nvSpPr>
        <p:spPr/>
        <p:txBody>
          <a:bodyPr/>
          <a:lstStyle/>
          <a:p>
            <a:fld id="{0C252EC1-BBF4-4B78-8366-A02C4FFA1F92}" type="slidenum">
              <a:rPr lang="en-US" smtClean="0"/>
              <a:t>21</a:t>
            </a:fld>
            <a:endParaRPr lang="en-US"/>
          </a:p>
        </p:txBody>
      </p:sp>
    </p:spTree>
    <p:extLst>
      <p:ext uri="{BB962C8B-B14F-4D97-AF65-F5344CB8AC3E}">
        <p14:creationId xmlns:p14="http://schemas.microsoft.com/office/powerpoint/2010/main" val="4233488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m5-07 = “Load Balancing with TLS/SSL Certificates”</a:t>
            </a:r>
          </a:p>
          <a:p>
            <a:endParaRPr lang="en-US" dirty="0"/>
          </a:p>
          <a:p>
            <a:r>
              <a:rPr lang="en-US" dirty="0"/>
              <a:t>Next, let’s talk about how TLS or SSL certificates work with load balancing.  Just to make sure we’re all on the same page, let’s briefly go through certificates in general.</a:t>
            </a:r>
          </a:p>
          <a:p>
            <a:endParaRPr lang="en-US" dirty="0"/>
          </a:p>
          <a:p>
            <a:r>
              <a:rPr lang="en-US" dirty="0"/>
              <a:t>(</a:t>
            </a:r>
            <a:r>
              <a:rPr lang="en-US" b="1" dirty="0"/>
              <a:t>click</a:t>
            </a:r>
            <a:r>
              <a:rPr lang="en-US" dirty="0"/>
              <a:t>) As you know, when a user is using a website, there’s a typical request and response lifecycle.  The web browser sends a request and then the server sends back a response.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839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what if we’re sending a super secret request, like our credit card information or some other confidential data?  And what if we’re getting back something that’s equally sensitive?  How do we ensure this connection between our computer and the other computer is encrypted?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236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that’s where certificates come in (</a:t>
            </a:r>
            <a:r>
              <a:rPr lang="en-US" b="1" dirty="0"/>
              <a:t>click</a:t>
            </a:r>
            <a:r>
              <a:rPr lang="en-US" dirty="0"/>
              <a:t>).  A certificate is basically just a text file that you put on your server, and it identifies (</a:t>
            </a:r>
            <a:r>
              <a:rPr lang="en-US" b="1" dirty="0"/>
              <a:t>click</a:t>
            </a:r>
            <a:r>
              <a:rPr lang="en-US" dirty="0"/>
              <a:t>) you as reputable because the certificates have to be purchased from reputable authorities, like a Verisign or now AWS—and it also ensures that communication between these two computers is encrypted and that no nefarious actors could intercept and read things in plain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uses what’s called Transport Layer Security, or TLS (</a:t>
            </a:r>
            <a:r>
              <a:rPr lang="en-US" b="1" dirty="0"/>
              <a:t>click</a:t>
            </a:r>
            <a:r>
              <a:rPr lang="en-US" dirty="0"/>
              <a:t>), which is a protocol.  You’ll sometimes hear certificates referred to as TLS certificates.  And just as a heads-up, TLS replaces the older protocol called SSL or Secure Sockets Layer, but you’ll definitely still see SSL used as well so that’s why I’ve called them both out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451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does this work with load balancing?  There, your users aren’t making a request to a specific server like we just saw in that last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228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instead of the certificate being installed on the servers, it’s installed on the load balancer.  Which means (</a:t>
            </a:r>
            <a:r>
              <a:rPr lang="en-US" b="1" dirty="0"/>
              <a:t>click</a:t>
            </a:r>
            <a:r>
              <a:rPr lang="en-US" b="0" dirty="0"/>
              <a:t>) traffic from the user to the load balancer is encrypted, over </a:t>
            </a:r>
            <a:r>
              <a:rPr lang="en-US" b="1" dirty="0"/>
              <a:t>HTTPS</a:t>
            </a:r>
            <a:r>
              <a:rPr lang="en-US" b="0" dirty="0"/>
              <a:t>.  And then from there, traffic is routed to the appropriate server, but it’s NOT over HTTPS.  It’s only over HTTP, but inside the private </a:t>
            </a:r>
            <a:r>
              <a:rPr lang="en-US" b="0" dirty="0" err="1"/>
              <a:t>VPC</a:t>
            </a:r>
            <a:r>
              <a:rPr lang="en-US" b="0" dirty="0"/>
              <a:t> in AWS.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87909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 set this up, the load balancer will have an </a:t>
            </a:r>
            <a:r>
              <a:rPr lang="en-US" b="1" dirty="0"/>
              <a:t>HTTPS</a:t>
            </a:r>
            <a:r>
              <a:rPr lang="en-US" b="0" dirty="0"/>
              <a:t> listener, and when you set that up, you specify a default certificate.  That certificate can be loaded from AWS Certificate Manager (ACM), IAM, or a manual upload.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48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what if we have something like this—where there are two target groups—one serving up </a:t>
            </a:r>
            <a:r>
              <a:rPr lang="en-US" b="0" dirty="0" err="1"/>
              <a:t>websiteA</a:t>
            </a:r>
            <a:r>
              <a:rPr lang="en-US" b="0" dirty="0"/>
              <a:t>, and another serving up </a:t>
            </a:r>
            <a:r>
              <a:rPr lang="en-US" b="0" dirty="0" err="1"/>
              <a:t>websiteB</a:t>
            </a:r>
            <a:r>
              <a:rPr lang="en-US" b="0" dirty="0"/>
              <a:t>.  How do we deal with certificates in this case?</a:t>
            </a:r>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990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this case, the load balancer needs to have TWO certificates—one for each of the websites.  And that’s basically the problem that Server Name Indication, or </a:t>
            </a:r>
            <a:r>
              <a:rPr lang="en-US" b="0" dirty="0" err="1"/>
              <a:t>SNI</a:t>
            </a:r>
            <a:r>
              <a:rPr lang="en-US" b="0" dirty="0"/>
              <a:t>, solves for us, allowing the load balancer to have more than one cert.</a:t>
            </a:r>
          </a:p>
          <a:p>
            <a:endParaRPr lang="en-US" b="0" dirty="0"/>
          </a:p>
          <a:p>
            <a:r>
              <a:rPr lang="en-US" b="0" dirty="0"/>
              <a:t>(</a:t>
            </a:r>
            <a:r>
              <a:rPr lang="en-US" b="1" dirty="0"/>
              <a:t>click)</a:t>
            </a:r>
            <a:r>
              <a:rPr lang="en-US" b="0" dirty="0"/>
              <a:t> And also, to make this work, the client has to send in the name of the target server in the request.  So hey, I’m looking to go to </a:t>
            </a:r>
            <a:r>
              <a:rPr lang="en-US" b="0" dirty="0" err="1"/>
              <a:t>websiteA</a:t>
            </a:r>
            <a:r>
              <a:rPr lang="en-US" b="0" dirty="0"/>
              <a:t>.  The load balancer then sees that in the request, will grab the certificate for </a:t>
            </a:r>
            <a:r>
              <a:rPr lang="en-US" b="0" dirty="0" err="1"/>
              <a:t>websiteA</a:t>
            </a:r>
            <a:r>
              <a:rPr lang="en-US" b="0" dirty="0"/>
              <a:t>, and then forward on the request to </a:t>
            </a:r>
            <a:r>
              <a:rPr lang="en-US" b="0" dirty="0" err="1"/>
              <a:t>websiteA’s</a:t>
            </a:r>
            <a:r>
              <a:rPr lang="en-US" b="0" dirty="0"/>
              <a:t> target group.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296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Before we dive in, let’s just quickly revisit the terms scalability and high availability, to make sure we’re talking about the same thing.</a:t>
            </a:r>
          </a:p>
          <a:p>
            <a:endParaRPr lang="en-US" b="0" dirty="0"/>
          </a:p>
          <a:p>
            <a:r>
              <a:rPr lang="en-US" b="0" dirty="0"/>
              <a:t>(</a:t>
            </a:r>
            <a:r>
              <a:rPr lang="en-US" b="1" dirty="0"/>
              <a:t>click</a:t>
            </a:r>
            <a:r>
              <a:rPr lang="en-US" b="0" dirty="0"/>
              <a:t>) Scalability means the ability to handle increased workloads by adding resources.  These are usually more static and longer term, such as needing to scale up a database because the size has grown over time.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High availability means we have the ability to continue functioning, even if some components fail.  For example, if there’s a power outage in a data center and it goes down, traffic can be routed to another data center and a system or site can continue to function.  That’s a big benefit of being in AWS, with their data centers around the world.</a:t>
            </a:r>
          </a:p>
          <a:p>
            <a:endParaRPr lang="en-US" b="0" dirty="0"/>
          </a:p>
          <a:p>
            <a:r>
              <a:rPr lang="en-US" b="0" dirty="0"/>
              <a:t>Load Balancing and auto scaling are two of the primary concepts behind AWS being scalable and highly available, and that’s what this module is all about.</a:t>
            </a:r>
          </a:p>
          <a:p>
            <a:endParaRPr lang="en-US" dirty="0"/>
          </a:p>
          <a:p>
            <a:r>
              <a:rPr lang="en-US" dirty="0"/>
              <a:t>Let’s get going!</a:t>
            </a:r>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255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couple other notes here about </a:t>
            </a:r>
            <a:r>
              <a:rPr lang="en-US" dirty="0" err="1"/>
              <a:t>SNI</a:t>
            </a:r>
            <a:r>
              <a:rPr lang="en-US" dirty="0"/>
              <a:t>.</a:t>
            </a:r>
          </a:p>
          <a:p>
            <a:endParaRPr lang="en-US" dirty="0"/>
          </a:p>
          <a:p>
            <a:r>
              <a:rPr lang="en-US" dirty="0"/>
              <a:t>It IS a newer protocol, and it’s only supported by the application load balancer, the network load balancer and CloudFront.  Which means it’s NOT supported by the classic load balancer, which is now deprecated</a:t>
            </a:r>
          </a:p>
          <a:p>
            <a:endParaRPr lang="en-US" dirty="0"/>
          </a:p>
          <a:p>
            <a:r>
              <a:rPr lang="en-US" dirty="0"/>
              <a:t>And also, it won’t be supported by all clients; again, they’ll need to send in the name of the target server.</a:t>
            </a:r>
          </a:p>
          <a:p>
            <a:endParaRPr lang="en-US" dirty="0"/>
          </a:p>
          <a:p>
            <a:r>
              <a:rPr lang="en-US" dirty="0"/>
              <a:t>But for purposes of the exam, if you see anything about needing multiple TLS/SSL certificates on a load balancer, then </a:t>
            </a:r>
            <a:r>
              <a:rPr lang="en-US" dirty="0" err="1"/>
              <a:t>SNI</a:t>
            </a:r>
            <a:r>
              <a:rPr lang="en-US" dirty="0"/>
              <a:t> should come to mind.</a:t>
            </a:r>
          </a:p>
        </p:txBody>
      </p:sp>
      <p:sp>
        <p:nvSpPr>
          <p:cNvPr id="4" name="Slide Number Placeholder 3"/>
          <p:cNvSpPr>
            <a:spLocks noGrp="1"/>
          </p:cNvSpPr>
          <p:nvPr>
            <p:ph type="sldNum" sz="quarter" idx="5"/>
          </p:nvPr>
        </p:nvSpPr>
        <p:spPr/>
        <p:txBody>
          <a:bodyPr/>
          <a:lstStyle/>
          <a:p>
            <a:fld id="{0C252EC1-BBF4-4B78-8366-A02C4FFA1F92}" type="slidenum">
              <a:rPr lang="en-US" smtClean="0"/>
              <a:t>30</a:t>
            </a:fld>
            <a:endParaRPr lang="en-US"/>
          </a:p>
        </p:txBody>
      </p:sp>
    </p:spTree>
    <p:extLst>
      <p:ext uri="{BB962C8B-B14F-4D97-AF65-F5344CB8AC3E}">
        <p14:creationId xmlns:p14="http://schemas.microsoft.com/office/powerpoint/2010/main" val="271559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m5-08 </a:t>
            </a:r>
            <a:r>
              <a:rPr lang="en-US" sz="1200" b="1" dirty="0"/>
              <a:t>= “</a:t>
            </a:r>
            <a:r>
              <a:rPr lang="en-US" b="1" dirty="0"/>
              <a:t>Auto Scaling Groups Overview”</a:t>
            </a:r>
            <a:endParaRPr lang="en-US" sz="1200" b="1" dirty="0"/>
          </a:p>
          <a:p>
            <a:endParaRPr lang="en-US" dirty="0"/>
          </a:p>
          <a:p>
            <a:r>
              <a:rPr lang="en-US" dirty="0"/>
              <a:t>A concept that goes hand-in-hand with load balancers is auto-scaling.  We’ve seen how a load balancer can route traffic and balance the load across EC2 instances.  And in this example, we have three instances.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378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a:t>
            </a:r>
            <a:r>
              <a:rPr lang="en-US" b="1" dirty="0"/>
              <a:t>click</a:t>
            </a:r>
            <a:r>
              <a:rPr lang="en-US" dirty="0"/>
              <a:t>) we have nine instances?  Or 900?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414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Or what if we only need 1?  How can you handle this without a lot of administrative overhead of spinning up instances, adding them to the load balancer’s target group, removing them and so on.</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200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Well, the answer is auto scaling groups, or commonly referred to as ASG.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As the name suggests, auto-scaling groups automatically scale out—AND IN—the number of instances based on the load.  So if you have a lot of traffic during the day, but not much at night, for example, an auto-scaling group can handle that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You just specify the minimum and maximum numbers of instances you want, or you can specify certain metric triggers, such as % of CPU utilization or that kind of thing, and AWS does the rest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as new instances come online, they’ll automatically be registered with the load balancer.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Auto-scaling groups also let you replace unhealthy instances automatically.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bottom line is that they allow you to run at optimal capacity,  meaning cost savings for you.  You don’t have a bunch of servers out there running at 10-20% that you’re paying for.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342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m5-09 </a:t>
            </a:r>
            <a:r>
              <a:rPr lang="en-US" sz="1200" b="1" dirty="0"/>
              <a:t>= “DEMO: </a:t>
            </a:r>
            <a:r>
              <a:rPr lang="en-US" b="1" dirty="0"/>
              <a:t>Creating an Auto Scaling Group”</a:t>
            </a:r>
            <a:endParaRPr lang="en-US" sz="1200" b="1" dirty="0"/>
          </a:p>
          <a:p>
            <a:endParaRPr lang="en-US" dirty="0"/>
          </a:p>
          <a:p>
            <a:r>
              <a:rPr lang="en-US" b="1" dirty="0"/>
              <a:t>SETUP: Terminate the two instances that were using the load balancer before.</a:t>
            </a:r>
          </a:p>
          <a:p>
            <a:endParaRPr lang="en-US" dirty="0"/>
          </a:p>
          <a:p>
            <a:r>
              <a:rPr lang="en-US" b="1" dirty="0"/>
              <a:t>Create auto scaling group</a:t>
            </a:r>
          </a:p>
          <a:p>
            <a:r>
              <a:rPr lang="en-US" b="0" dirty="0"/>
              <a:t>Name</a:t>
            </a:r>
            <a:r>
              <a:rPr lang="en-US" b="1" dirty="0"/>
              <a:t>: my-first-</a:t>
            </a:r>
            <a:r>
              <a:rPr lang="en-US" b="1" dirty="0" err="1"/>
              <a:t>asg</a:t>
            </a:r>
            <a:endParaRPr lang="en-US" b="1" dirty="0"/>
          </a:p>
          <a:p>
            <a:r>
              <a:rPr lang="en-US" dirty="0"/>
              <a:t>	</a:t>
            </a:r>
          </a:p>
          <a:p>
            <a:r>
              <a:rPr lang="en-US" b="1" dirty="0"/>
              <a:t>Create a launch template</a:t>
            </a:r>
            <a:r>
              <a:rPr lang="en-US" dirty="0"/>
              <a:t>—these are basically the instructions that will be used when the auto-scaling group creates new EC2 instances.</a:t>
            </a:r>
          </a:p>
          <a:p>
            <a:r>
              <a:rPr lang="en-US" dirty="0"/>
              <a:t>Name: </a:t>
            </a:r>
            <a:r>
              <a:rPr lang="en-US" b="1" dirty="0"/>
              <a:t>my-first-launch-template</a:t>
            </a:r>
          </a:p>
          <a:p>
            <a:r>
              <a:rPr lang="en-US" dirty="0"/>
              <a:t>AMI: </a:t>
            </a:r>
            <a:r>
              <a:rPr lang="en-US" b="1" dirty="0" err="1"/>
              <a:t>Quickstart</a:t>
            </a:r>
            <a:r>
              <a:rPr lang="en-US" dirty="0" err="1">
                <a:sym typeface="Wingdings" panose="05000000000000000000" pitchFamily="2" charset="2"/>
              </a:rPr>
              <a:t></a:t>
            </a:r>
            <a:r>
              <a:rPr lang="en-US" b="1" dirty="0" err="1"/>
              <a:t>Linux</a:t>
            </a:r>
            <a:r>
              <a:rPr lang="en-US" b="1" dirty="0"/>
              <a:t> 2</a:t>
            </a:r>
          </a:p>
          <a:p>
            <a:r>
              <a:rPr lang="en-US" b="0" dirty="0"/>
              <a:t>Instance type</a:t>
            </a:r>
            <a:r>
              <a:rPr lang="en-US" b="1" dirty="0"/>
              <a:t>: free</a:t>
            </a:r>
          </a:p>
          <a:p>
            <a:r>
              <a:rPr lang="en-US" b="0" dirty="0"/>
              <a:t>Security group</a:t>
            </a:r>
            <a:r>
              <a:rPr lang="en-US" b="1" dirty="0"/>
              <a:t>: </a:t>
            </a:r>
            <a:r>
              <a:rPr lang="en-US" b="1" dirty="0" err="1"/>
              <a:t>alb</a:t>
            </a:r>
            <a:r>
              <a:rPr lang="en-US" b="1" dirty="0"/>
              <a:t>-demo-sg (from earlier)</a:t>
            </a:r>
          </a:p>
          <a:p>
            <a:r>
              <a:rPr lang="en-US" dirty="0"/>
              <a:t>Advanced </a:t>
            </a:r>
            <a:r>
              <a:rPr lang="en-US" dirty="0" err="1"/>
              <a:t>details</a:t>
            </a:r>
            <a:r>
              <a:rPr lang="en-US" dirty="0" err="1">
                <a:sym typeface="Wingdings" panose="05000000000000000000" pitchFamily="2" charset="2"/>
              </a:rPr>
              <a:t></a:t>
            </a:r>
            <a:r>
              <a:rPr lang="en-US" dirty="0" err="1"/>
              <a:t>Add</a:t>
            </a:r>
            <a:r>
              <a:rPr lang="en-US" dirty="0"/>
              <a:t> the </a:t>
            </a:r>
            <a:r>
              <a:rPr lang="en-US" b="1" dirty="0"/>
              <a:t>user data for hello world</a:t>
            </a:r>
            <a:r>
              <a:rPr lang="en-US" dirty="0"/>
              <a:t>.</a:t>
            </a:r>
          </a:p>
          <a:p>
            <a:pPr lvl="1"/>
            <a:r>
              <a:rPr lang="en-US" dirty="0"/>
              <a:t>#!/bin/bash</a:t>
            </a:r>
          </a:p>
          <a:p>
            <a:pPr lvl="1"/>
            <a:r>
              <a:rPr lang="en-US" dirty="0"/>
              <a:t># User data for new EC2 instances</a:t>
            </a:r>
          </a:p>
          <a:p>
            <a:pPr lvl="1"/>
            <a:r>
              <a:rPr lang="en-US" dirty="0"/>
              <a:t># install httpd (Linux 2 version)</a:t>
            </a:r>
          </a:p>
          <a:p>
            <a:pPr lvl="1"/>
            <a:r>
              <a:rPr lang="en-US" dirty="0"/>
              <a:t>yum update -y</a:t>
            </a:r>
          </a:p>
          <a:p>
            <a:pPr lvl="1"/>
            <a:r>
              <a:rPr lang="en-US" dirty="0"/>
              <a:t>yum install -y httpd</a:t>
            </a:r>
          </a:p>
          <a:p>
            <a:pPr lvl="1"/>
            <a:r>
              <a:rPr lang="en-US" dirty="0" err="1"/>
              <a:t>systemctl</a:t>
            </a:r>
            <a:r>
              <a:rPr lang="en-US" dirty="0"/>
              <a:t> start httpd</a:t>
            </a:r>
          </a:p>
          <a:p>
            <a:pPr lvl="1"/>
            <a:r>
              <a:rPr lang="en-US" dirty="0" err="1"/>
              <a:t>systemctl</a:t>
            </a:r>
            <a:r>
              <a:rPr lang="en-US" dirty="0"/>
              <a:t> enable httpd</a:t>
            </a:r>
          </a:p>
          <a:p>
            <a:pPr lvl="1"/>
            <a:r>
              <a:rPr lang="en-US" dirty="0"/>
              <a:t>echo "&lt;h1&gt;Hello World!  This is $(hostname -f)&lt;/h1&gt;" &gt; /var/www/html/index.html</a:t>
            </a:r>
          </a:p>
          <a:p>
            <a:endParaRPr lang="en-US" dirty="0"/>
          </a:p>
          <a:p>
            <a:r>
              <a:rPr lang="en-US" b="1" dirty="0"/>
              <a:t>Create launch template</a:t>
            </a:r>
          </a:p>
          <a:p>
            <a:r>
              <a:rPr lang="en-US" b="1" dirty="0"/>
              <a:t>Back in </a:t>
            </a:r>
            <a:r>
              <a:rPr lang="en-US" b="1" dirty="0" err="1"/>
              <a:t>ASG</a:t>
            </a:r>
            <a:r>
              <a:rPr lang="en-US" b="1" dirty="0"/>
              <a:t> screen, select that launch template</a:t>
            </a:r>
          </a:p>
          <a:p>
            <a:r>
              <a:rPr lang="en-US" b="1" dirty="0"/>
              <a:t>Next</a:t>
            </a:r>
          </a:p>
          <a:p>
            <a:endParaRPr lang="en-US" b="1" dirty="0"/>
          </a:p>
          <a:p>
            <a:r>
              <a:rPr lang="en-US" b="1" dirty="0"/>
              <a:t>For Network, choose all subnets</a:t>
            </a:r>
          </a:p>
          <a:p>
            <a:endParaRPr lang="en-US" b="1" dirty="0"/>
          </a:p>
          <a:p>
            <a:r>
              <a:rPr lang="en-US" b="1" dirty="0"/>
              <a:t>Load </a:t>
            </a:r>
            <a:r>
              <a:rPr lang="en-US" b="1" dirty="0" err="1"/>
              <a:t>balancing</a:t>
            </a:r>
            <a:r>
              <a:rPr lang="en-US" b="1" dirty="0" err="1">
                <a:sym typeface="Wingdings" panose="05000000000000000000" pitchFamily="2" charset="2"/>
              </a:rPr>
              <a:t>attach</a:t>
            </a:r>
            <a:r>
              <a:rPr lang="en-US" b="1" dirty="0">
                <a:sym typeface="Wingdings" panose="05000000000000000000" pitchFamily="2" charset="2"/>
              </a:rPr>
              <a:t> to existing (created in previous module)</a:t>
            </a:r>
          </a:p>
          <a:p>
            <a:endParaRPr lang="en-US" b="1" dirty="0"/>
          </a:p>
          <a:p>
            <a:r>
              <a:rPr lang="en-US" b="1" dirty="0"/>
              <a:t>Choose target group from before</a:t>
            </a:r>
          </a:p>
          <a:p>
            <a:r>
              <a:rPr lang="en-US" b="1" dirty="0"/>
              <a:t>Enable health checks from the </a:t>
            </a:r>
            <a:r>
              <a:rPr lang="en-US" b="1" dirty="0" err="1"/>
              <a:t>ELB</a:t>
            </a:r>
            <a:endParaRPr lang="en-US" b="1" dirty="0"/>
          </a:p>
          <a:p>
            <a:endParaRPr lang="en-US" b="1" dirty="0"/>
          </a:p>
          <a:p>
            <a:r>
              <a:rPr lang="en-US" b="1" dirty="0"/>
              <a:t>Desired capacity: 3 – this means the auto-scaling group will automatically launch 3 instances when we start this	</a:t>
            </a:r>
          </a:p>
          <a:p>
            <a:r>
              <a:rPr lang="en-US" b="1" dirty="0"/>
              <a:t>Minimum: 1</a:t>
            </a:r>
          </a:p>
          <a:p>
            <a:r>
              <a:rPr lang="en-US" b="1" dirty="0"/>
              <a:t>Maximum: 4</a:t>
            </a:r>
          </a:p>
          <a:p>
            <a:endParaRPr lang="en-US" b="1" dirty="0"/>
          </a:p>
          <a:p>
            <a:r>
              <a:rPr lang="en-US" b="1" dirty="0"/>
              <a:t>Scaling policy: none.  </a:t>
            </a:r>
            <a:r>
              <a:rPr lang="en-US" b="0" dirty="0"/>
              <a:t>Which means it will basically use the numbers above, and keep us within minimum and maximum. But if you wanted those numbers to grow, you can set that policy here—and in the real world, that’s mostly like what you’d do vs. what  we’re doing here in the demo to keep it simple.  </a:t>
            </a:r>
            <a:r>
              <a:rPr lang="en-US" b="1" dirty="0"/>
              <a:t>Show:</a:t>
            </a:r>
            <a:r>
              <a:rPr lang="en-US" b="0" dirty="0"/>
              <a:t> Say that when average CPU utilization hits 70%, we want to increase the instances.  Or when a machine gets over X number of requests per minute, then scale it up.</a:t>
            </a:r>
          </a:p>
          <a:p>
            <a:endParaRPr lang="en-US" b="1" dirty="0"/>
          </a:p>
          <a:p>
            <a:r>
              <a:rPr lang="en-US" b="1" dirty="0"/>
              <a:t>Next, next, next</a:t>
            </a:r>
          </a:p>
          <a:p>
            <a:r>
              <a:rPr lang="en-US" b="1" dirty="0"/>
              <a:t>Create</a:t>
            </a:r>
          </a:p>
          <a:p>
            <a:endParaRPr lang="en-US" b="1" dirty="0"/>
          </a:p>
          <a:p>
            <a:r>
              <a:rPr lang="en-US" b="1" dirty="0"/>
              <a:t>Look at Instance Management tab </a:t>
            </a:r>
            <a:r>
              <a:rPr lang="en-US" b="0" dirty="0"/>
              <a:t>for the auto scaling group and see the instances</a:t>
            </a:r>
          </a:p>
          <a:p>
            <a:r>
              <a:rPr lang="en-US" b="0" dirty="0"/>
              <a:t>You can also look at the </a:t>
            </a:r>
            <a:r>
              <a:rPr lang="en-US" b="1" dirty="0"/>
              <a:t>Activity tab </a:t>
            </a:r>
            <a:r>
              <a:rPr lang="en-US" b="0" dirty="0"/>
              <a:t>to see what’s happened here (</a:t>
            </a:r>
            <a:r>
              <a:rPr lang="en-US" b="1" dirty="0"/>
              <a:t>point out that it says capacity went from 0 to 1 to 2, 3, etc.</a:t>
            </a:r>
            <a:r>
              <a:rPr lang="en-US" b="0" dirty="0"/>
              <a:t>)</a:t>
            </a:r>
          </a:p>
          <a:p>
            <a:endParaRPr lang="en-US" b="0" dirty="0"/>
          </a:p>
          <a:p>
            <a:r>
              <a:rPr lang="en-US" b="0" dirty="0"/>
              <a:t>Also show that there are </a:t>
            </a:r>
            <a:r>
              <a:rPr lang="en-US" b="1" dirty="0"/>
              <a:t>two instances in the main EC2 Instances list</a:t>
            </a:r>
          </a:p>
          <a:p>
            <a:r>
              <a:rPr lang="en-US" b="1" dirty="0"/>
              <a:t>Look at target group (left nav of EC2 console), show that both of these new instances have been registered </a:t>
            </a:r>
            <a:r>
              <a:rPr lang="en-US" b="0" dirty="0"/>
              <a:t>with the target group, which means the load balancer knows to send traffic to them</a:t>
            </a:r>
          </a:p>
          <a:p>
            <a:endParaRPr lang="en-US" b="0" dirty="0"/>
          </a:p>
          <a:p>
            <a:r>
              <a:rPr lang="en-US" b="1" dirty="0"/>
              <a:t>If you go to the public DNS for load balancer, refresh the page to show that the hello world host name changes </a:t>
            </a:r>
          </a:p>
          <a:p>
            <a:endParaRPr lang="en-US" b="1" dirty="0"/>
          </a:p>
          <a:p>
            <a:r>
              <a:rPr lang="en-US" b="0" dirty="0"/>
              <a:t>Now let’s see what happens if we </a:t>
            </a:r>
            <a:r>
              <a:rPr lang="en-US" b="1" dirty="0"/>
              <a:t>terminate one of our instances.  </a:t>
            </a:r>
            <a:r>
              <a:rPr lang="en-US" b="0" dirty="0"/>
              <a:t>We’re basically simulating if something went wrong with an instance. </a:t>
            </a:r>
          </a:p>
          <a:p>
            <a:endParaRPr lang="en-US" b="0" dirty="0"/>
          </a:p>
          <a:p>
            <a:r>
              <a:rPr lang="en-US" b="0" dirty="0"/>
              <a:t>Go to auto-scaling group, show that the instance is showing as </a:t>
            </a:r>
            <a:r>
              <a:rPr lang="en-US" b="1" dirty="0"/>
              <a:t>unhealthy </a:t>
            </a:r>
            <a:r>
              <a:rPr lang="en-US" b="0" dirty="0"/>
              <a:t>(might take a minute).</a:t>
            </a:r>
          </a:p>
          <a:p>
            <a:endParaRPr lang="en-US" b="0" dirty="0"/>
          </a:p>
          <a:p>
            <a:r>
              <a:rPr lang="en-US" b="0" dirty="0"/>
              <a:t>Now, because we said that our desired capacity was 3 (</a:t>
            </a:r>
            <a:r>
              <a:rPr lang="en-US" b="1" dirty="0"/>
              <a:t>show this on details tab</a:t>
            </a:r>
            <a:r>
              <a:rPr lang="en-US" b="0" dirty="0"/>
              <a:t>), the auto-scaling group is going to automatically spin up another one to replace that one that went down (</a:t>
            </a:r>
            <a:r>
              <a:rPr lang="en-US" b="1" dirty="0"/>
              <a:t>show this</a:t>
            </a:r>
            <a:r>
              <a:rPr lang="en-US" b="0" dirty="0"/>
              <a:t>).</a:t>
            </a:r>
          </a:p>
          <a:p>
            <a:endParaRPr lang="en-US" b="1" dirty="0"/>
          </a:p>
          <a:p>
            <a:r>
              <a:rPr lang="en-US" b="1" dirty="0"/>
              <a:t>IMPORTANT: Delete </a:t>
            </a:r>
            <a:r>
              <a:rPr lang="en-US" b="1" dirty="0" err="1"/>
              <a:t>ASG</a:t>
            </a:r>
            <a:r>
              <a:rPr lang="en-US" b="1" dirty="0"/>
              <a:t> or set desired/min/max to zero</a:t>
            </a:r>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204087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m5-10 </a:t>
            </a:r>
            <a:r>
              <a:rPr lang="en-US" sz="1200" b="1" dirty="0"/>
              <a:t>= “Auto Scaling Policies</a:t>
            </a:r>
            <a:r>
              <a:rPr lang="en-US" b="1" dirty="0"/>
              <a:t>”</a:t>
            </a:r>
            <a:endParaRPr lang="en-US" sz="1200" b="1" dirty="0"/>
          </a:p>
          <a:p>
            <a:endParaRPr lang="en-US" sz="1200" b="1" dirty="0"/>
          </a:p>
          <a:p>
            <a:r>
              <a:rPr lang="en-US" sz="1200" b="0" dirty="0"/>
              <a:t>We’ve set up a basic auto scaling group.  Now let’s talk about some of the additional settings you can use to fine-tune it for your needs.</a:t>
            </a:r>
          </a:p>
          <a:p>
            <a:endParaRPr lang="en-US" sz="1200" b="0" dirty="0"/>
          </a:p>
          <a:p>
            <a:r>
              <a:rPr lang="en-US" sz="1200" b="0" dirty="0"/>
              <a:t>There are three types of auto-scaling policies.</a:t>
            </a:r>
          </a:p>
          <a:p>
            <a:r>
              <a:rPr lang="en-US" sz="1200" b="0" dirty="0"/>
              <a:t>-Dynamic – these are based on CloudWatch metrics or alarms.  So the CPU usage of my instance hits 90%, I want to spin up a new one.</a:t>
            </a:r>
          </a:p>
          <a:p>
            <a:r>
              <a:rPr lang="en-US" sz="1200" b="0" dirty="0"/>
              <a:t>-Predictive is becoming more popular.  And this uses machine learning to figure out what you might need in the future by looking at your past usage.  Maybe you have high usage Mon-Fri, but not much on the weekends.  Over time, it can learn that and then adjust for you.</a:t>
            </a:r>
          </a:p>
          <a:p>
            <a:r>
              <a:rPr lang="en-US" sz="1200" b="0" dirty="0"/>
              <a:t>-And finally, scheduled policies.  Here, you set up a scheduled action based on a schedule that you know ahead of time.  Maybe the launch of a new product on a website, for example.  Here, on a given date and time, you say you want a desired, min and max capacity.</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36</a:t>
            </a:fld>
            <a:endParaRPr lang="en-US"/>
          </a:p>
        </p:txBody>
      </p:sp>
    </p:spTree>
    <p:extLst>
      <p:ext uri="{BB962C8B-B14F-4D97-AF65-F5344CB8AC3E}">
        <p14:creationId xmlns:p14="http://schemas.microsoft.com/office/powerpoint/2010/main" val="4050972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within the Dynamic scaling policies, there are some additional options, so let’s go into those on the next slide.</a:t>
            </a:r>
          </a:p>
        </p:txBody>
      </p:sp>
      <p:sp>
        <p:nvSpPr>
          <p:cNvPr id="4" name="Slide Number Placeholder 3"/>
          <p:cNvSpPr>
            <a:spLocks noGrp="1"/>
          </p:cNvSpPr>
          <p:nvPr>
            <p:ph type="sldNum" sz="quarter" idx="5"/>
          </p:nvPr>
        </p:nvSpPr>
        <p:spPr/>
        <p:txBody>
          <a:bodyPr/>
          <a:lstStyle/>
          <a:p>
            <a:fld id="{0C252EC1-BBF4-4B78-8366-A02C4FFA1F92}" type="slidenum">
              <a:rPr lang="en-US" smtClean="0"/>
              <a:t>37</a:t>
            </a:fld>
            <a:endParaRPr lang="en-US"/>
          </a:p>
        </p:txBody>
      </p:sp>
    </p:spTree>
    <p:extLst>
      <p:ext uri="{BB962C8B-B14F-4D97-AF65-F5344CB8AC3E}">
        <p14:creationId xmlns:p14="http://schemas.microsoft.com/office/powerpoint/2010/main" val="1504406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first option for Dynamic scaling is called target tracking.  This basically means that the auto scaling group is going to try to keep you at some target that you specify.</a:t>
            </a:r>
          </a:p>
          <a:p>
            <a:endParaRPr lang="en-US" dirty="0"/>
          </a:p>
          <a:p>
            <a:r>
              <a:rPr lang="en-US" dirty="0"/>
              <a:t>For example, you say that the average CPU Usage for instances in your </a:t>
            </a:r>
            <a:r>
              <a:rPr lang="en-US" dirty="0" err="1"/>
              <a:t>ASG</a:t>
            </a:r>
            <a:r>
              <a:rPr lang="en-US" dirty="0"/>
              <a:t> should be 50%.  So the </a:t>
            </a:r>
            <a:r>
              <a:rPr lang="en-US" dirty="0" err="1"/>
              <a:t>ASG</a:t>
            </a:r>
            <a:r>
              <a:rPr lang="en-US" dirty="0"/>
              <a:t> will then spin up or down instances so that the instances in the group are right around 50%.</a:t>
            </a:r>
          </a:p>
          <a:p>
            <a:endParaRPr lang="en-US" dirty="0"/>
          </a:p>
          <a:p>
            <a:r>
              <a:rPr lang="en-US" dirty="0"/>
              <a:t>And here are the metrics you can use to scale on.  Note that you CANNOT scale on memory usage.  As we’ll learn later in the course, memory is not a metric that’s available by default in CloudWatch.  So on the exam, if you see anything about scaling based on memory usage, you should know that’s not the right answer.</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38</a:t>
            </a:fld>
            <a:endParaRPr lang="en-US"/>
          </a:p>
        </p:txBody>
      </p:sp>
    </p:spTree>
    <p:extLst>
      <p:ext uri="{BB962C8B-B14F-4D97-AF65-F5344CB8AC3E}">
        <p14:creationId xmlns:p14="http://schemas.microsoft.com/office/powerpoint/2010/main" val="3262092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type of Dynamic scaling is called Step scaling.  Here, you’re going to set high and low thresholds for CloudWatch alarms—that YOU have to set up—and then the auto scaling group will scale up or down accordingly.</a:t>
            </a:r>
          </a:p>
          <a:p>
            <a:endParaRPr lang="en-US" dirty="0"/>
          </a:p>
          <a:p>
            <a:pPr lvl="2"/>
            <a:r>
              <a:rPr lang="en-US" sz="1800" dirty="0">
                <a:latin typeface="+mj-lt"/>
              </a:rPr>
              <a:t>Example: </a:t>
            </a:r>
          </a:p>
          <a:p>
            <a:pPr lvl="3"/>
            <a:r>
              <a:rPr lang="en-US" sz="1800" dirty="0">
                <a:latin typeface="+mj-lt"/>
              </a:rPr>
              <a:t>Set up a CloudWatch alarm to trigger when CPU usage hits 80%</a:t>
            </a:r>
          </a:p>
          <a:p>
            <a:pPr lvl="4"/>
            <a:r>
              <a:rPr lang="en-US" sz="1800" dirty="0">
                <a:latin typeface="+mj-lt"/>
              </a:rPr>
              <a:t>When this triggers, add 1 instance</a:t>
            </a:r>
          </a:p>
          <a:p>
            <a:pPr lvl="3"/>
            <a:r>
              <a:rPr lang="en-US" sz="1800" dirty="0">
                <a:latin typeface="+mj-lt"/>
              </a:rPr>
              <a:t>Set up a CloudWatch alarm to trigger when CPU usage hits 20%</a:t>
            </a:r>
          </a:p>
          <a:p>
            <a:pPr lvl="4"/>
            <a:r>
              <a:rPr lang="en-US" sz="1800" dirty="0">
                <a:latin typeface="+mj-lt"/>
              </a:rPr>
              <a:t>When this triggers, remove 1 instance</a:t>
            </a:r>
          </a:p>
          <a:p>
            <a:endParaRPr lang="en-US" dirty="0"/>
          </a:p>
          <a:p>
            <a:r>
              <a:rPr lang="en-US" dirty="0"/>
              <a:t>And step scaling is able to respond to additional alarms when scaling action is taking place.  For example, if you had that alarm for the 80% CPU, and that hit and some scaling action took place.  With step scaling, you could still respond to other alarms and scale in or out based on those too.  And compared Simple Scaling—which we’re talking about next—Step Scaling is the recommended way to go by AWS.</a:t>
            </a:r>
          </a:p>
          <a:p>
            <a:endParaRPr lang="en-US" dirty="0"/>
          </a:p>
          <a:p>
            <a:r>
              <a:rPr lang="en-US" dirty="0"/>
              <a:t>And speaking of Simple Scaling, this third option is similar to Step scaling in that it works off of CloudWatch alarm thresholds too, but here you’re NOT able to respond to additional alarms after something starts.  So if you were taking action based on that 80% above that we just mentioned, you basically have to wait for that action to finish before you can respond to another alarm.  So that’s why Step scaling is recommended over this Simple scaling option.</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39</a:t>
            </a:fld>
            <a:endParaRPr lang="en-US"/>
          </a:p>
        </p:txBody>
      </p:sp>
    </p:spTree>
    <p:extLst>
      <p:ext uri="{BB962C8B-B14F-4D97-AF65-F5344CB8AC3E}">
        <p14:creationId xmlns:p14="http://schemas.microsoft.com/office/powerpoint/2010/main" val="3368277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m5-02 </a:t>
            </a:r>
            <a:r>
              <a:rPr lang="en-US" sz="1200" b="1" dirty="0"/>
              <a:t>= “</a:t>
            </a:r>
            <a:r>
              <a:rPr lang="en-US" b="1" dirty="0"/>
              <a:t>Elastic Load Balancing Overview”</a:t>
            </a:r>
            <a:endParaRPr lang="en-US" sz="1200" b="1" dirty="0"/>
          </a:p>
          <a:p>
            <a:endParaRPr lang="en-US" dirty="0"/>
          </a:p>
          <a:p>
            <a:r>
              <a:rPr lang="en-US" dirty="0"/>
              <a:t>If you’re already pretty comfortable with how elastic load balancing works, feel free to skip ahead to the next clip, but I wanted to do a high-level review here as we kick things off.</a:t>
            </a:r>
          </a:p>
          <a:p>
            <a:endParaRPr lang="en-US" dirty="0"/>
          </a:p>
          <a:p>
            <a:r>
              <a:rPr lang="en-US" dirty="0"/>
              <a:t>Basically how this works is:</a:t>
            </a:r>
          </a:p>
          <a:p>
            <a:r>
              <a:rPr lang="en-US" dirty="0"/>
              <a:t>-(</a:t>
            </a:r>
            <a:r>
              <a:rPr lang="en-US" b="1" dirty="0"/>
              <a:t>click</a:t>
            </a:r>
            <a:r>
              <a:rPr lang="en-US" dirty="0"/>
              <a:t>) You have the elastic load balancer, which is basically just a server that forwards traffic.  And then behind that, you have your (</a:t>
            </a:r>
            <a:r>
              <a:rPr lang="en-US" b="1" dirty="0"/>
              <a:t>click</a:t>
            </a:r>
            <a:r>
              <a:rPr lang="en-US" dirty="0"/>
              <a:t>) EC2 instances, say 3 for our example, but it could be dozens or even hundreds.</a:t>
            </a:r>
          </a:p>
          <a:p>
            <a:r>
              <a:rPr lang="en-US" dirty="0"/>
              <a:t>-(</a:t>
            </a:r>
            <a:r>
              <a:rPr lang="en-US" b="1" dirty="0"/>
              <a:t>click</a:t>
            </a:r>
            <a:r>
              <a:rPr lang="en-US" dirty="0"/>
              <a:t>) So a user will submit a request for something on our website, let’s say, and they’ll be going to the public endpoint of the load balancer—that’s the thing that’s exposed.  Then the load balancer will (</a:t>
            </a:r>
            <a:r>
              <a:rPr lang="en-US" b="1" dirty="0"/>
              <a:t>click</a:t>
            </a:r>
            <a:r>
              <a:rPr lang="en-US" dirty="0"/>
              <a:t>) route that traffic to one of our instances.</a:t>
            </a:r>
          </a:p>
          <a:p>
            <a:r>
              <a:rPr lang="en-US" dirty="0"/>
              <a:t>-(</a:t>
            </a:r>
            <a:r>
              <a:rPr lang="en-US" b="1" dirty="0"/>
              <a:t>click</a:t>
            </a:r>
            <a:r>
              <a:rPr lang="en-US" dirty="0"/>
              <a:t>) Then along comes another user, hitting that same load balancer, and the (</a:t>
            </a:r>
            <a:r>
              <a:rPr lang="en-US" b="1" dirty="0"/>
              <a:t>click</a:t>
            </a:r>
            <a:r>
              <a:rPr lang="en-US" dirty="0"/>
              <a:t>) load balancer will route that traffic to another instance.</a:t>
            </a:r>
          </a:p>
          <a:p>
            <a:r>
              <a:rPr lang="en-US" dirty="0"/>
              <a:t>-(</a:t>
            </a:r>
            <a:r>
              <a:rPr lang="en-US" b="1" dirty="0"/>
              <a:t>click</a:t>
            </a:r>
            <a:r>
              <a:rPr lang="en-US" dirty="0"/>
              <a:t>) A third user and so on (</a:t>
            </a:r>
            <a:r>
              <a:rPr lang="en-US" b="1" dirty="0"/>
              <a:t>click</a:t>
            </a:r>
            <a:r>
              <a:rPr lang="en-US" dirty="0"/>
              <a:t>), routing to another instance.</a:t>
            </a:r>
          </a:p>
          <a:p>
            <a:endParaRPr lang="en-US" dirty="0"/>
          </a:p>
          <a:p>
            <a:r>
              <a:rPr lang="en-US" dirty="0"/>
              <a:t>So just as the name implies, it’s balancing the load across multiple servers so that no single server gets overloaded.</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30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spend a minute talking about warmup and cooldown periods because I personally think they can be a little confusing, and you might get questions on the exam that test whether you know the difference.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Warmup means that instances don’t start reporting usage data until they’re fully warmed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 new instance might have a spike in compute resources as it’s booting up because it’s running a bunch of scripts or something.  You don’t want that spike to be included in the metrics because it’s not a good representation of the average state of an instance when it’s running.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want to say, warmup time is X minutes—maybe 3 or 5 or whatever—and AFTER that warmup period happens, then the auto-scaling group can start pulling in the performance metrics of that machine.  And it’s recommended that you set this value, even if it’s just to the default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Cooldown, on the other hand, prevents the </a:t>
            </a:r>
            <a:r>
              <a:rPr lang="en-US" dirty="0" err="1"/>
              <a:t>ASG</a:t>
            </a:r>
            <a:r>
              <a:rPr lang="en-US" dirty="0"/>
              <a:t> from launching or terminating instances until effects from previous activities are visible.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the </a:t>
            </a:r>
            <a:r>
              <a:rPr lang="en-US" dirty="0" err="1"/>
              <a:t>ASG</a:t>
            </a:r>
            <a:r>
              <a:rPr lang="en-US" dirty="0"/>
              <a:t> just launched 2 new instances.  It should wait some amount of time—and that’s called the cooldown period—to see the result of those 2 launches before it does anything else.  So it’s kind of like the </a:t>
            </a:r>
            <a:r>
              <a:rPr lang="en-US" dirty="0" err="1"/>
              <a:t>ASG</a:t>
            </a:r>
            <a:r>
              <a:rPr lang="en-US" dirty="0"/>
              <a:t> was doing a bunch of work to take some action—like it was running really fast—then it needs to cool off for a minute, catch its breath, see how things are going with the last action it took, and then it can take additional action to spin up or spin down instances.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default cooldown period is 300 seconds, or 5 minutes, but you can change that number.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 won’t do a full demo here, but I want to at least show you where these settings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the different types of auto scaling policies, come into  </a:t>
            </a:r>
            <a:r>
              <a:rPr lang="en-US" b="1" dirty="0" err="1"/>
              <a:t>ASG</a:t>
            </a:r>
            <a:r>
              <a:rPr lang="en-US" b="1" dirty="0" err="1">
                <a:sym typeface="Wingdings" panose="05000000000000000000" pitchFamily="2" charset="2"/>
              </a:rPr>
              <a:t>Automatic</a:t>
            </a:r>
            <a:r>
              <a:rPr lang="en-US" b="1" dirty="0">
                <a:sym typeface="Wingdings" panose="05000000000000000000" pitchFamily="2" charset="2"/>
              </a:rPr>
              <a:t> scaling </a:t>
            </a:r>
            <a:r>
              <a:rPr lang="en-US" b="1" dirty="0" err="1">
                <a:sym typeface="Wingdings" panose="05000000000000000000" pitchFamily="2" charset="2"/>
              </a:rPr>
              <a:t>tabshow</a:t>
            </a:r>
            <a:r>
              <a:rPr lang="en-US" b="1" dirty="0">
                <a:sym typeface="Wingdings" panose="05000000000000000000" pitchFamily="2" charset="2"/>
              </a:rPr>
              <a:t> how you’d configure the three different types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ASG</a:t>
            </a:r>
            <a:r>
              <a:rPr lang="en-US" b="1" dirty="0" err="1">
                <a:sym typeface="Wingdings" panose="05000000000000000000" pitchFamily="2" charset="2"/>
              </a:rPr>
              <a:t>DetailsAdvanced</a:t>
            </a:r>
            <a:r>
              <a:rPr lang="en-US" b="1" dirty="0">
                <a:sym typeface="Wingdings" panose="05000000000000000000" pitchFamily="2" charset="2"/>
              </a:rPr>
              <a:t> configuration for cooldown and warmup period</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145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m5-11 </a:t>
            </a:r>
            <a:r>
              <a:rPr lang="en-US" sz="1200" b="1" dirty="0"/>
              <a:t>= “DEMO: Creating an ECS Service with a Load Balancer</a:t>
            </a:r>
            <a:r>
              <a:rPr lang="en-US" b="1"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know that load balancers work with EC2 instances, but they also work with ECS, or the Elastic Container Service.  And that’s what we’re going to do in this upcoming 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077819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we built in a previous module.  If you haven’t built this out, or if you deleted it, don’t worry.  We’ll start from scratch in this video so you can follow along.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basically, a user can make a request to a container’s public IP address, and that will launch a simple webpage using the NGINX container from the Amazon Elastic Container Registry public gallery.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works just fine, but in the real-world, it’s not likely that you’re only going to be running one task, or giving out its public IP address to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B5065"/>
              </a:solidFill>
              <a:effectLst/>
              <a:latin typeface="Red Hat Displa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B5065"/>
              </a:solidFill>
              <a:effectLst/>
              <a:latin typeface="Red Hat Displa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75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you’d probably have something more like this—with multiple tasks.  This gives us high availability, so that if one task dies, we can fail over to another and keep functioning.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B5065"/>
              </a:solidFill>
              <a:effectLst/>
              <a:latin typeface="Red Hat Displa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B5065"/>
                </a:solidFill>
                <a:effectLst/>
                <a:latin typeface="Red Hat Display"/>
              </a:rPr>
              <a:t>And then in front of that (</a:t>
            </a:r>
            <a:r>
              <a:rPr lang="en-US" b="1" i="0" dirty="0">
                <a:solidFill>
                  <a:srgbClr val="4B5065"/>
                </a:solidFill>
                <a:effectLst/>
                <a:latin typeface="Red Hat Display"/>
              </a:rPr>
              <a:t>click</a:t>
            </a:r>
            <a:r>
              <a:rPr lang="en-US" b="0" i="0" dirty="0">
                <a:solidFill>
                  <a:srgbClr val="4B5065"/>
                </a:solidFill>
                <a:effectLst/>
                <a:latin typeface="Red Hat Display"/>
              </a:rPr>
              <a:t>), you have a load balancer—and in ECS world, it’s an application load balancer, which handles HTTP requests.  And this is how we’re going to distribute traffic across the different containers.  Similar to how you’d set up an application load balancer to distribute across EC2 instances, if you’ve done that before.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B5065"/>
              </a:solidFill>
              <a:effectLst/>
              <a:latin typeface="Red Hat Displa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B5065"/>
                </a:solidFill>
                <a:effectLst/>
                <a:latin typeface="Red Hat Display"/>
              </a:rPr>
              <a:t>The load balancer, of course, has a listener (</a:t>
            </a:r>
            <a:r>
              <a:rPr lang="en-US" b="1" i="0" dirty="0">
                <a:solidFill>
                  <a:srgbClr val="4B5065"/>
                </a:solidFill>
                <a:effectLst/>
                <a:latin typeface="Red Hat Display"/>
              </a:rPr>
              <a:t>click</a:t>
            </a:r>
            <a:r>
              <a:rPr lang="en-US" b="0" i="0" dirty="0">
                <a:solidFill>
                  <a:srgbClr val="4B5065"/>
                </a:solidFill>
                <a:effectLst/>
                <a:latin typeface="Red Hat Display"/>
              </a:rPr>
              <a:t>), which is going to listen for client requests.  Those requests (</a:t>
            </a:r>
            <a:r>
              <a:rPr lang="en-US" b="1" i="0" dirty="0">
                <a:solidFill>
                  <a:srgbClr val="4B5065"/>
                </a:solidFill>
                <a:effectLst/>
                <a:latin typeface="Red Hat Display"/>
              </a:rPr>
              <a:t>click</a:t>
            </a:r>
            <a:r>
              <a:rPr lang="en-US" b="0" i="0" dirty="0">
                <a:solidFill>
                  <a:srgbClr val="4B5065"/>
                </a:solidFill>
                <a:effectLst/>
                <a:latin typeface="Red Hat Display"/>
              </a:rPr>
              <a:t>) are then routed to targets—this is going to be the IP (</a:t>
            </a:r>
            <a:r>
              <a:rPr lang="en-US" b="1" i="0" dirty="0">
                <a:solidFill>
                  <a:srgbClr val="4B5065"/>
                </a:solidFill>
                <a:effectLst/>
                <a:latin typeface="Red Hat Display"/>
              </a:rPr>
              <a:t>click</a:t>
            </a:r>
            <a:r>
              <a:rPr lang="en-US" b="0" i="0" dirty="0">
                <a:solidFill>
                  <a:srgbClr val="4B5065"/>
                </a:solidFill>
                <a:effectLst/>
                <a:latin typeface="Red Hat Display"/>
              </a:rPr>
              <a:t>) address of the task/container.  And then all of those targets sit in a target group (</a:t>
            </a:r>
            <a:r>
              <a:rPr lang="en-US" b="1" i="0" dirty="0">
                <a:solidFill>
                  <a:srgbClr val="4B5065"/>
                </a:solidFill>
                <a:effectLst/>
                <a:latin typeface="Red Hat Display"/>
              </a:rPr>
              <a:t>click</a:t>
            </a:r>
            <a:r>
              <a:rPr lang="en-US" b="0" i="0" dirty="0">
                <a:solidFill>
                  <a:srgbClr val="4B5065"/>
                </a:solidFill>
                <a:effectLst/>
                <a:latin typeface="Red Hat Display"/>
              </a:rPr>
              <a:t>), and this allows us to set properties for the overall group, such as health checks, or the algorithm that’s used to distribute the traffic.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B5065"/>
              </a:solidFill>
              <a:effectLst/>
              <a:latin typeface="Red Hat Displa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A lot going on.  So let’s break this down.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8908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Here are the steps we’re going to 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First, we need to create two security groups—one for the load balancer and then another for the service/containers, which will accept traffic FROM the load balancer.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Let me show you what I mean (</a:t>
            </a:r>
            <a:r>
              <a:rPr lang="en-US" b="1" dirty="0"/>
              <a:t>next slide</a:t>
            </a:r>
            <a:r>
              <a:rPr lang="en-US"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181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a:t>
            </a:r>
            <a:r>
              <a:rPr lang="en-US" b="1" dirty="0"/>
              <a:t>click</a:t>
            </a:r>
            <a:r>
              <a:rPr lang="en-US" dirty="0"/>
              <a:t>), our load balancer needs a security group that allows inbound traffic on Port 80.  We’re going to call that </a:t>
            </a:r>
            <a:r>
              <a:rPr lang="en-US" dirty="0" err="1"/>
              <a:t>ApplicationLoadBalancerSecurityGroup</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secondly, our service or containers need a security group that allows traffic from the load balancer.  You’ll remember that previously, we were just letting users hit the container IPs directly over Port 80, but now we want to limit traffic to only what’s coming from the load balancer.  And we’re going to call this “</a:t>
            </a:r>
            <a:r>
              <a:rPr lang="en-US" dirty="0" err="1"/>
              <a:t>ContainerFromALBSecurityGroup</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204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through until we get to Step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Okay, then rather than going back and trying to retrofit the service we created earlier, we’re going to deploy a new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time, it’ll run three tasks rather than just one.  We’ll create the load balancer during that wizard where we’re creating the service.  And then we’ll use that new </a:t>
            </a:r>
            <a:r>
              <a:rPr lang="en-US" sz="1200" dirty="0"/>
              <a:t>security group that allows traffic to the service from the ALB.</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6637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one in green—this is the thing we’re changing.  It should be </a:t>
            </a:r>
            <a:r>
              <a:rPr lang="en-US" dirty="0" err="1"/>
              <a:t>ApplicationLoadBalancerSecurityGroup</a:t>
            </a:r>
            <a:r>
              <a:rPr lang="en-US" dirty="0"/>
              <a:t>, allowing inbound traffic from the world on Port 80.  For whatever reason, AWS is defaulting it to the one there in red, which is incorrect.  That’s the security group for the ECS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might change in the future, but for now, you’ll need to go back and change it and/or create the load balancer as a separate step prior to setting up the service.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58014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what we have now.  An ECS cluster that can run multiple tasks pulling from the Amazon container registry.  And then a load balancer that will balance traffic across the different containers.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Nice job!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do some clean-up.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Delete the service (force delete)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You DO need to delete the load balancer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De-register the task definition </a:t>
            </a:r>
            <a:r>
              <a:rPr lang="en-US" dirty="0"/>
              <a:t>– you can’t delete these, but you can de-register, which means that no new services can use these task definitions (</a:t>
            </a:r>
            <a:r>
              <a:rPr lang="en-US" b="1" dirty="0"/>
              <a:t>have to click into it</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Delete 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Delete security groups (might have to wait for everything else to finish deleting/network interfaces to be released)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8402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m5-12 </a:t>
            </a:r>
            <a:r>
              <a:rPr lang="en-US" sz="1200" b="1" dirty="0"/>
              <a:t>= “Auto Scaling with ECS</a:t>
            </a:r>
            <a:r>
              <a:rPr lang="en-US" b="1" dirty="0"/>
              <a:t>”</a:t>
            </a:r>
          </a:p>
          <a:p>
            <a:endParaRPr lang="en-US" b="1" dirty="0"/>
          </a:p>
          <a:p>
            <a:r>
              <a:rPr lang="en-US" dirty="0"/>
              <a:t>Now let’s spend a minute talking about auto scaling with ECS.  Auto scaling in general, of course, means that you can spin resources UP and DOWN based on demand.  You’ll remember in our previous demo that we were able to manually set the desired number of tasks, but you can also have that number scale up and down automatically for you.</a:t>
            </a:r>
          </a:p>
          <a:p>
            <a:endParaRPr lang="en-US" dirty="0"/>
          </a:p>
          <a:p>
            <a:r>
              <a:rPr lang="en-US" dirty="0"/>
              <a:t>There are a couple different levels of auto scaling for ECS.  First is scaling the ECS service itself, and the tasks within it.  This uses a service called Application Auto Scaling.  Here you can automatically increase or decrease tasks based on these three metrics for the service itself:</a:t>
            </a:r>
          </a:p>
          <a:p>
            <a:pPr lvl="3"/>
            <a:r>
              <a:rPr lang="en-US" sz="1200" dirty="0">
                <a:latin typeface="+mj-lt"/>
              </a:rPr>
              <a:t>Average CPU utilization</a:t>
            </a:r>
          </a:p>
          <a:p>
            <a:pPr lvl="3"/>
            <a:r>
              <a:rPr lang="en-US" sz="1200" dirty="0">
                <a:latin typeface="+mj-lt"/>
              </a:rPr>
              <a:t>Memory utilization</a:t>
            </a:r>
          </a:p>
          <a:p>
            <a:pPr lvl="3"/>
            <a:r>
              <a:rPr lang="en-US" sz="1200" dirty="0">
                <a:latin typeface="+mj-lt"/>
              </a:rPr>
              <a:t>Request count per target</a:t>
            </a:r>
          </a:p>
          <a:p>
            <a:endParaRPr lang="en-US" dirty="0"/>
          </a:p>
          <a:p>
            <a:r>
              <a:rPr lang="en-US" dirty="0"/>
              <a:t>And I’ll just call out that memory IS a metric that’s available here for auto-scaling in ECS, where it WASN’T available for EC2 auto-scaling.</a:t>
            </a:r>
          </a:p>
          <a:p>
            <a:endParaRPr lang="en-US" dirty="0"/>
          </a:p>
          <a:p>
            <a:r>
              <a:rPr lang="en-US" dirty="0"/>
              <a:t>And then there’s also scaling of the underlying EC2 instances.  This would only apply if you’re using the EC2 launch type, where you’re managing the infrastructure yourself.  And this will use Auto Scaling Groups, which we’ve covered previously.</a:t>
            </a:r>
          </a:p>
          <a:p>
            <a:endParaRPr lang="en-US" dirty="0"/>
          </a:p>
          <a:p>
            <a:r>
              <a:rPr lang="en-US" dirty="0"/>
              <a:t>Then, of course, we have the </a:t>
            </a:r>
            <a:r>
              <a:rPr lang="en-US" dirty="0" err="1"/>
              <a:t>Fargate</a:t>
            </a:r>
            <a:r>
              <a:rPr lang="en-US" dirty="0"/>
              <a:t> launch type, which is serverless, and everything is handled for you.  On the exam, they’ll generally be pushing you towards </a:t>
            </a:r>
            <a:r>
              <a:rPr lang="en-US" dirty="0" err="1"/>
              <a:t>Fargate</a:t>
            </a:r>
            <a:r>
              <a:rPr lang="en-US" dirty="0"/>
              <a:t> because it’s just so much easier.</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02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of the benefits of using Elastic Load Balancing?</a:t>
            </a:r>
          </a:p>
          <a:p>
            <a:endParaRPr lang="en-US" dirty="0"/>
          </a:p>
          <a:p>
            <a:r>
              <a:rPr lang="en-US" dirty="0"/>
              <a:t>Well, first, it’s a managed service from AWS, which means that they guarantee the uptime, and they also handle maintenance, upgrades and so on.  You ARE able to create your own load balancer, but there, you’d obviously have to handle the setup and maintenance yourself.</a:t>
            </a:r>
          </a:p>
          <a:p>
            <a:endParaRPr lang="en-US" dirty="0"/>
          </a:p>
          <a:p>
            <a:r>
              <a:rPr lang="en-US" dirty="0"/>
              <a:t>As we already talked about, an </a:t>
            </a:r>
            <a:r>
              <a:rPr lang="en-US" dirty="0" err="1"/>
              <a:t>ELB</a:t>
            </a:r>
            <a:r>
              <a:rPr lang="en-US" dirty="0"/>
              <a:t> distributes load across instances, and you can also distribute it across availability zones, which means if one AZ goes down, your app can still function, making it highly available.</a:t>
            </a:r>
          </a:p>
          <a:p>
            <a:endParaRPr lang="en-US" dirty="0"/>
          </a:p>
          <a:p>
            <a:r>
              <a:rPr lang="en-US" dirty="0"/>
              <a:t>With elastic load balancing, you can also handle failures of EC2 instances.  You can set up health checks, and if an instance fails, you can automatically route traffic to the others.</a:t>
            </a:r>
          </a:p>
          <a:p>
            <a:endParaRPr lang="en-US" dirty="0"/>
          </a:p>
          <a:p>
            <a:r>
              <a:rPr lang="en-US" dirty="0"/>
              <a:t>And finally, using the </a:t>
            </a:r>
            <a:r>
              <a:rPr lang="en-US" dirty="0" err="1"/>
              <a:t>ELB</a:t>
            </a:r>
            <a:r>
              <a:rPr lang="en-US" dirty="0"/>
              <a:t> only exposes a single access point—the DNS address—to your application.  So all traffic will be coming into the </a:t>
            </a:r>
            <a:r>
              <a:rPr lang="en-US" dirty="0" err="1"/>
              <a:t>ELB</a:t>
            </a:r>
            <a:r>
              <a:rPr lang="en-US" dirty="0"/>
              <a:t> rather than exposing potentially multiple access points to your EC2 instances themselves.</a:t>
            </a:r>
          </a:p>
          <a:p>
            <a:endParaRPr lang="en-US" dirty="0"/>
          </a:p>
          <a:p>
            <a:r>
              <a:rPr lang="en-US" dirty="0"/>
              <a:t>There are a few different types of load balancers you can create in AWS.  </a:t>
            </a:r>
            <a:r>
              <a:rPr lang="en-US" b="1" dirty="0"/>
              <a:t>Go here:</a:t>
            </a:r>
            <a:r>
              <a:rPr lang="en-US" dirty="0"/>
              <a:t> https://us-east-2.console.aws.amazon.com/ec2/v2/home?region=us-east-2#SelectCreateELBWizard.  When we go to create a load balancer in a minute, we’ll see this screen again, but let me just do a quick slide to summarize what you need to know for the exam.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862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to give you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Say we have a service that’s running two tasks.  We can say, when the memory (</a:t>
            </a:r>
            <a:r>
              <a:rPr lang="en-US" b="1" dirty="0"/>
              <a:t>click</a:t>
            </a:r>
            <a:r>
              <a:rPr lang="en-US" dirty="0"/>
              <a:t>) usage of the service reaches X, we want to spin up a new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so more users come (</a:t>
            </a:r>
            <a:r>
              <a:rPr lang="en-US" b="1" dirty="0"/>
              <a:t>click</a:t>
            </a:r>
            <a:r>
              <a:rPr lang="en-US" dirty="0"/>
              <a:t>) and start hitting the service, the memory usage goes up to whatever that limit is that we defined, and so the application auto scaling service will automatically…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639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…spin up a new task for us.  And, of course, there’s a load balancer and such that will route traffic accordingly.  We covered all of that previously, but I just wanted to keep this diagram simple.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7442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at the instance level, you can set up an Auto Scaling Group and, say, a limit around CPU usage, then…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402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new EC2 instance, or new container instance, will be spun up—and down—as needed.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078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m5-13 </a:t>
            </a:r>
            <a:r>
              <a:rPr lang="en-US" sz="1200" b="1" dirty="0"/>
              <a:t>= “Auto Scaling for </a:t>
            </a:r>
            <a:r>
              <a:rPr lang="en-US" sz="1200" b="1" dirty="0" err="1"/>
              <a:t>RDS</a:t>
            </a:r>
            <a:r>
              <a:rPr lang="en-US" sz="1200" b="1" dirty="0"/>
              <a:t> and DynamoDB”</a:t>
            </a:r>
          </a:p>
          <a:p>
            <a:endParaRPr lang="en-US" dirty="0"/>
          </a:p>
          <a:p>
            <a:r>
              <a:rPr lang="en-US" dirty="0"/>
              <a:t>Okay, everything we’ve covered so far with respect to auto scaling has been for EC2 instances and ECS, and that’s probably where you’ll see it most in the real world.  But you can also use auto-scaling for other services in AWS too.  Let’s briefly touch on those because they could come up on the exam.</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54</a:t>
            </a:fld>
            <a:endParaRPr lang="en-US"/>
          </a:p>
        </p:txBody>
      </p:sp>
    </p:spTree>
    <p:extLst>
      <p:ext uri="{BB962C8B-B14F-4D97-AF65-F5344CB8AC3E}">
        <p14:creationId xmlns:p14="http://schemas.microsoft.com/office/powerpoint/2010/main" val="11473508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 Database Service (</a:t>
            </a:r>
            <a:r>
              <a:rPr lang="en-US" dirty="0" err="1"/>
              <a:t>RDS</a:t>
            </a:r>
            <a:r>
              <a:rPr lang="en-US" dirty="0"/>
              <a:t>)</a:t>
            </a:r>
          </a:p>
          <a:p>
            <a:r>
              <a:rPr lang="en-US" dirty="0"/>
              <a:t>Scales up storage capacity on the database instance when usage is reaching the limits of its provisioned size</a:t>
            </a:r>
          </a:p>
          <a:p>
            <a:r>
              <a:rPr lang="en-US" dirty="0"/>
              <a:t>And important thing to note is that this doesn’t cause downtime or disrupt any in-flight operations/transactions</a:t>
            </a:r>
          </a:p>
          <a:p>
            <a:endParaRPr lang="en-US" dirty="0"/>
          </a:p>
          <a:p>
            <a:r>
              <a:rPr lang="en-US" dirty="0"/>
              <a:t>DynamoDB – there are actually two options here for scaling.</a:t>
            </a:r>
          </a:p>
          <a:p>
            <a:pPr lvl="1"/>
            <a:r>
              <a:rPr lang="en-US" sz="1200" dirty="0">
                <a:latin typeface="+mj-lt"/>
              </a:rPr>
              <a:t>Auto scaling: You set target, min and max capacity, and AWS will try to meet it</a:t>
            </a:r>
          </a:p>
          <a:p>
            <a:pPr lvl="1"/>
            <a:r>
              <a:rPr lang="en-US" sz="1200" dirty="0">
                <a:latin typeface="+mj-lt"/>
              </a:rPr>
              <a:t>On-demand: Scaling happens automatically based on demand (similar to serverless/Lambda)</a:t>
            </a:r>
          </a:p>
          <a:p>
            <a:endParaRPr lang="en-US" dirty="0"/>
          </a:p>
          <a:p>
            <a:endParaRPr lang="en-US" dirty="0"/>
          </a:p>
          <a:p>
            <a:r>
              <a:rPr lang="en-US" dirty="0"/>
              <a:t>So those are the basics of scaling for other AWS services, and what you should need to know for the exam.</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55</a:t>
            </a:fld>
            <a:endParaRPr lang="en-US"/>
          </a:p>
        </p:txBody>
      </p:sp>
    </p:spTree>
    <p:extLst>
      <p:ext uri="{BB962C8B-B14F-4D97-AF65-F5344CB8AC3E}">
        <p14:creationId xmlns:p14="http://schemas.microsoft.com/office/powerpoint/2010/main" val="2577667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m5-14 = “Important Points to Remember”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78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448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42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
            </a:r>
            <a:r>
              <a:rPr lang="en-US" b="1" dirty="0"/>
              <a:t>application load balancer </a:t>
            </a:r>
            <a:r>
              <a:rPr lang="en-US" dirty="0"/>
              <a:t>is meant to handle HTTP and HTTPS traffic—so a user goes to their browser and makes a request to your website—this is what you want to use.  And you probably won’t get questions about the different layers of what’s called the </a:t>
            </a:r>
            <a:r>
              <a:rPr lang="en-US" dirty="0" err="1"/>
              <a:t>OSI</a:t>
            </a:r>
            <a:r>
              <a:rPr lang="en-US" dirty="0"/>
              <a:t> or Open Systems Interconnect Model.  But this top layer, the application layer, is known as Layer 7.</a:t>
            </a:r>
          </a:p>
          <a:p>
            <a:endParaRPr lang="en-US" dirty="0"/>
          </a:p>
          <a:p>
            <a:r>
              <a:rPr lang="en-US" dirty="0"/>
              <a:t>Moving down a few levels to Layer 4, we have the </a:t>
            </a:r>
            <a:r>
              <a:rPr lang="en-US" b="1" dirty="0"/>
              <a:t>network load balancer</a:t>
            </a:r>
            <a:r>
              <a:rPr lang="en-US" dirty="0"/>
              <a:t>.  This handles TCP, UDP and TLS traffic, but if you get a question on the exam about this, the distinguishing factor is usually that it’s ultra-high performance and ultra-low latency.</a:t>
            </a:r>
          </a:p>
          <a:p>
            <a:endParaRPr lang="en-US" dirty="0"/>
          </a:p>
          <a:p>
            <a:r>
              <a:rPr lang="en-US" dirty="0"/>
              <a:t>The last two on this list likely won’t appear on the exam, but know that the gateway load balancer is used for third-party virtual appliances.  And the Classic Load Balancer, as the name implies, is the previous generation load balancer and it was retired in August 2022.</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087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m5-03 </a:t>
            </a:r>
            <a:r>
              <a:rPr lang="en-US" sz="1200" b="1" dirty="0"/>
              <a:t>= “DEMO: </a:t>
            </a:r>
            <a:r>
              <a:rPr lang="en-US" b="1" dirty="0"/>
              <a:t>Creating an Application Load Balancer”</a:t>
            </a:r>
            <a:endParaRPr lang="en-US" sz="1200" b="1" dirty="0"/>
          </a:p>
          <a:p>
            <a:endParaRPr lang="en-US" dirty="0"/>
          </a:p>
          <a:p>
            <a:r>
              <a:rPr lang="en-US" dirty="0"/>
              <a:t>Okay, we’re going to go out to the console and do some hands-on now, but first let me quick explain what we’ll be building.</a:t>
            </a:r>
          </a:p>
          <a:p>
            <a:endParaRPr lang="en-US" dirty="0"/>
          </a:p>
          <a:p>
            <a:r>
              <a:rPr lang="en-US" dirty="0"/>
              <a:t>We’ll (</a:t>
            </a:r>
            <a:r>
              <a:rPr lang="en-US" b="1" dirty="0"/>
              <a:t>click</a:t>
            </a:r>
            <a:r>
              <a:rPr lang="en-US" dirty="0"/>
              <a:t>) create two Linux EC2 instances, and on each of them, we’ll install a web server and place a simple HTML page on them that says Hello World so we can easily see that they’re working.  In front of that (</a:t>
            </a:r>
            <a:r>
              <a:rPr lang="en-US" b="1" dirty="0"/>
              <a:t>click</a:t>
            </a:r>
            <a:r>
              <a:rPr lang="en-US" dirty="0"/>
              <a:t>), we’ll be creating an application load balancer because we’ll be handling HTTP traffic from our users.  And then we’ll also need what’s called (</a:t>
            </a:r>
            <a:r>
              <a:rPr lang="en-US" b="1" dirty="0"/>
              <a:t>click</a:t>
            </a:r>
            <a:r>
              <a:rPr lang="en-US" dirty="0"/>
              <a:t>) a target group, which basically tells the load balancer, route traffic between the instances in this group.  So let’s get started.</a:t>
            </a:r>
          </a:p>
          <a:p>
            <a:endParaRPr lang="en-US" dirty="0"/>
          </a:p>
          <a:p>
            <a:r>
              <a:rPr lang="en-US" dirty="0"/>
              <a:t>Create </a:t>
            </a:r>
            <a:r>
              <a:rPr lang="en-US" b="1" dirty="0"/>
              <a:t>two</a:t>
            </a:r>
            <a:r>
              <a:rPr lang="en-US" dirty="0"/>
              <a:t> Linux instances, give them </a:t>
            </a:r>
            <a:r>
              <a:rPr lang="en-US" b="1" dirty="0"/>
              <a:t>tag names (my-web-server-1 and my-web-server-2)</a:t>
            </a:r>
            <a:r>
              <a:rPr lang="en-US" dirty="0"/>
              <a:t>, put in </a:t>
            </a:r>
            <a:r>
              <a:rPr lang="en-US" b="1" dirty="0"/>
              <a:t>two different availability zones</a:t>
            </a:r>
          </a:p>
          <a:p>
            <a:r>
              <a:rPr lang="en-US" dirty="0"/>
              <a:t>	On first, create ***</a:t>
            </a:r>
            <a:r>
              <a:rPr lang="en-US" b="1" dirty="0"/>
              <a:t>new security group with HTTP open—use “</a:t>
            </a:r>
            <a:r>
              <a:rPr lang="en-US" b="1" dirty="0" err="1"/>
              <a:t>alb</a:t>
            </a:r>
            <a:r>
              <a:rPr lang="en-US" b="1" dirty="0"/>
              <a:t>-demo-</a:t>
            </a:r>
            <a:r>
              <a:rPr lang="en-US" b="1" dirty="0" err="1"/>
              <a:t>httpopen</a:t>
            </a:r>
            <a:r>
              <a:rPr lang="en-US" b="1" dirty="0"/>
              <a:t>”</a:t>
            </a:r>
          </a:p>
          <a:p>
            <a:r>
              <a:rPr lang="en-US" b="1" dirty="0"/>
              <a:t>	Name: </a:t>
            </a:r>
            <a:r>
              <a:rPr lang="en-US" b="1" dirty="0" err="1"/>
              <a:t>alb</a:t>
            </a:r>
            <a:r>
              <a:rPr lang="en-US" b="1" dirty="0"/>
              <a:t>-demo-</a:t>
            </a:r>
            <a:r>
              <a:rPr lang="en-US" b="1" dirty="0" err="1"/>
              <a:t>httpopen</a:t>
            </a:r>
            <a:endParaRPr lang="en-US" b="1" dirty="0"/>
          </a:p>
          <a:p>
            <a:endParaRPr lang="en-US" dirty="0"/>
          </a:p>
          <a:p>
            <a:r>
              <a:rPr lang="en-US" dirty="0"/>
              <a:t>With startup script (this will install a web server so we can host web pages, and then we’ll create a simple HTML page that says hello world and then the host name for this machine).  This script will run the first time (and only) this server boots up.</a:t>
            </a:r>
          </a:p>
          <a:p>
            <a:pPr lvl="1"/>
            <a:r>
              <a:rPr lang="en-US" dirty="0"/>
              <a:t>#!/bin/bash</a:t>
            </a:r>
          </a:p>
          <a:p>
            <a:pPr lvl="1"/>
            <a:r>
              <a:rPr lang="en-US" dirty="0"/>
              <a:t># User data for new EC2 instances</a:t>
            </a:r>
          </a:p>
          <a:p>
            <a:pPr lvl="1"/>
            <a:r>
              <a:rPr lang="en-US" dirty="0"/>
              <a:t># install httpd (Linux 2 version)</a:t>
            </a:r>
          </a:p>
          <a:p>
            <a:pPr lvl="1"/>
            <a:r>
              <a:rPr lang="en-US" dirty="0"/>
              <a:t>yum update -y</a:t>
            </a:r>
          </a:p>
          <a:p>
            <a:pPr lvl="1"/>
            <a:r>
              <a:rPr lang="en-US" dirty="0"/>
              <a:t>yum install -y httpd</a:t>
            </a:r>
          </a:p>
          <a:p>
            <a:pPr lvl="1"/>
            <a:r>
              <a:rPr lang="en-US" dirty="0" err="1"/>
              <a:t>systemctl</a:t>
            </a:r>
            <a:r>
              <a:rPr lang="en-US" dirty="0"/>
              <a:t> start httpd</a:t>
            </a:r>
          </a:p>
          <a:p>
            <a:pPr lvl="1"/>
            <a:r>
              <a:rPr lang="en-US" dirty="0" err="1"/>
              <a:t>systemctl</a:t>
            </a:r>
            <a:r>
              <a:rPr lang="en-US" dirty="0"/>
              <a:t> enable httpd</a:t>
            </a:r>
          </a:p>
          <a:p>
            <a:pPr lvl="1"/>
            <a:r>
              <a:rPr lang="en-US" dirty="0"/>
              <a:t>echo "&lt;h1&gt;Hello World!  This is $(hostname -f)&lt;/h1&gt;" &gt; /var/www/html/index.html</a:t>
            </a:r>
          </a:p>
          <a:p>
            <a:endParaRPr lang="en-US" dirty="0"/>
          </a:p>
          <a:p>
            <a:r>
              <a:rPr lang="en-US" dirty="0"/>
              <a:t>Browse to </a:t>
            </a:r>
            <a:r>
              <a:rPr lang="en-US" b="1" dirty="0"/>
              <a:t>public IPv4 </a:t>
            </a:r>
            <a:r>
              <a:rPr lang="en-US" dirty="0"/>
              <a:t>to see the Hello World and host name for each one.  (Don’t “</a:t>
            </a:r>
            <a:r>
              <a:rPr lang="en-US" b="1" dirty="0"/>
              <a:t>open address</a:t>
            </a:r>
            <a:r>
              <a:rPr lang="en-US" dirty="0"/>
              <a:t>”—this will default to HTTPS, which we haven’t set up.  Have to copy the IP and paste into new tab instead, and might have to type in HTTP.)</a:t>
            </a:r>
          </a:p>
          <a:p>
            <a:endParaRPr lang="en-US" dirty="0"/>
          </a:p>
          <a:p>
            <a:r>
              <a:rPr lang="en-US" dirty="0"/>
              <a:t>Okay, so we have our two instances up and running.  Now let’s go create the load balancer to route traffic between them.</a:t>
            </a:r>
          </a:p>
          <a:p>
            <a:endParaRPr lang="en-US" dirty="0"/>
          </a:p>
          <a:p>
            <a:r>
              <a:rPr lang="en-US" dirty="0"/>
              <a:t>On </a:t>
            </a:r>
            <a:r>
              <a:rPr lang="en-US" b="1" dirty="0"/>
              <a:t>EC2 console, Load </a:t>
            </a:r>
            <a:r>
              <a:rPr lang="en-US" b="1" dirty="0" err="1"/>
              <a:t>balancers</a:t>
            </a:r>
            <a:r>
              <a:rPr lang="en-US" b="1" dirty="0" err="1">
                <a:sym typeface="Wingdings" panose="05000000000000000000" pitchFamily="2" charset="2"/>
              </a:rPr>
              <a:t>Create</a:t>
            </a:r>
            <a:r>
              <a:rPr lang="en-US" b="1" dirty="0">
                <a:sym typeface="Wingdings" panose="05000000000000000000" pitchFamily="2" charset="2"/>
              </a:rPr>
              <a:t> application load balancer </a:t>
            </a:r>
            <a:r>
              <a:rPr lang="en-US" dirty="0">
                <a:sym typeface="Wingdings" panose="05000000000000000000" pitchFamily="2" charset="2"/>
              </a:rPr>
              <a:t>– We’re choosing this one because we’re dealing with HTTP traffic.</a:t>
            </a:r>
            <a:endParaRPr lang="en-US" dirty="0"/>
          </a:p>
          <a:p>
            <a:r>
              <a:rPr lang="en-US" b="1" dirty="0"/>
              <a:t>Name</a:t>
            </a:r>
            <a:r>
              <a:rPr lang="en-US" dirty="0"/>
              <a:t>: my-first-</a:t>
            </a:r>
            <a:r>
              <a:rPr lang="en-US" dirty="0" err="1"/>
              <a:t>alb</a:t>
            </a:r>
            <a:endParaRPr lang="en-US" dirty="0"/>
          </a:p>
          <a:p>
            <a:r>
              <a:rPr lang="en-US" b="1" dirty="0"/>
              <a:t>Scheme</a:t>
            </a:r>
            <a:r>
              <a:rPr lang="en-US" dirty="0"/>
              <a:t>: Internet facing</a:t>
            </a:r>
          </a:p>
          <a:p>
            <a:r>
              <a:rPr lang="en-US" b="1" dirty="0"/>
              <a:t>IP address type</a:t>
            </a:r>
            <a:r>
              <a:rPr lang="en-US" dirty="0"/>
              <a:t>: IPv4</a:t>
            </a:r>
          </a:p>
          <a:p>
            <a:endParaRPr lang="en-US" dirty="0"/>
          </a:p>
          <a:p>
            <a:r>
              <a:rPr lang="en-US" dirty="0"/>
              <a:t>For </a:t>
            </a:r>
            <a:r>
              <a:rPr lang="en-US" dirty="0" err="1"/>
              <a:t>VPCs</a:t>
            </a:r>
            <a:r>
              <a:rPr lang="en-US" dirty="0"/>
              <a:t>, I only have the one—my default, so I’ll leave that.</a:t>
            </a:r>
          </a:p>
          <a:p>
            <a:r>
              <a:rPr lang="en-US" dirty="0"/>
              <a:t>Then it’s saying to select at least two availability zones and one subnet per zone.  We’ll get into a lot more detail about subnets and such in the networking module, but I’m actually going to </a:t>
            </a:r>
            <a:r>
              <a:rPr lang="en-US" b="1" dirty="0"/>
              <a:t>select all of the </a:t>
            </a:r>
            <a:r>
              <a:rPr lang="en-US" b="1" dirty="0" err="1"/>
              <a:t>AZs</a:t>
            </a:r>
            <a:r>
              <a:rPr lang="en-US" b="1" dirty="0"/>
              <a:t> </a:t>
            </a:r>
            <a:r>
              <a:rPr lang="en-US" dirty="0"/>
              <a:t>here so this is highly available.</a:t>
            </a:r>
          </a:p>
          <a:p>
            <a:endParaRPr lang="en-US" dirty="0"/>
          </a:p>
          <a:p>
            <a:r>
              <a:rPr lang="en-US" dirty="0"/>
              <a:t>For security groups, we’ll create a new one for the load balancer.</a:t>
            </a:r>
          </a:p>
          <a:p>
            <a:r>
              <a:rPr lang="en-US" b="1" dirty="0"/>
              <a:t>Name</a:t>
            </a:r>
            <a:r>
              <a:rPr lang="en-US" dirty="0"/>
              <a:t>: </a:t>
            </a:r>
            <a:r>
              <a:rPr lang="en-US" dirty="0" err="1"/>
              <a:t>alb</a:t>
            </a:r>
            <a:r>
              <a:rPr lang="en-US" dirty="0"/>
              <a:t>-demo-sg</a:t>
            </a:r>
          </a:p>
          <a:p>
            <a:r>
              <a:rPr lang="en-US" b="1" dirty="0"/>
              <a:t>Inbound rules</a:t>
            </a:r>
            <a:r>
              <a:rPr lang="en-US" dirty="0"/>
              <a:t>: Add HTTP from everywhere</a:t>
            </a:r>
          </a:p>
          <a:p>
            <a:r>
              <a:rPr lang="en-US" b="1" dirty="0"/>
              <a:t>Description</a:t>
            </a:r>
            <a:r>
              <a:rPr lang="en-US" dirty="0"/>
              <a:t>: my-</a:t>
            </a:r>
            <a:r>
              <a:rPr lang="en-US" dirty="0" err="1"/>
              <a:t>alb</a:t>
            </a:r>
            <a:r>
              <a:rPr lang="en-US" dirty="0"/>
              <a:t>-sg</a:t>
            </a:r>
          </a:p>
          <a:p>
            <a:endParaRPr lang="en-US" dirty="0"/>
          </a:p>
          <a:p>
            <a:r>
              <a:rPr lang="en-US" b="1" dirty="0"/>
              <a:t>Listen on Port 80 </a:t>
            </a:r>
            <a:r>
              <a:rPr lang="en-US" dirty="0"/>
              <a:t>for traffic coming from our users, and then route it to a </a:t>
            </a:r>
            <a:r>
              <a:rPr lang="en-US" b="1" dirty="0"/>
              <a:t>target group</a:t>
            </a:r>
            <a:r>
              <a:rPr lang="en-US" dirty="0"/>
              <a:t>.</a:t>
            </a:r>
          </a:p>
          <a:p>
            <a:endParaRPr lang="en-US" dirty="0"/>
          </a:p>
          <a:p>
            <a:r>
              <a:rPr lang="en-US" dirty="0"/>
              <a:t>Now, </a:t>
            </a:r>
            <a:r>
              <a:rPr lang="en-US" b="1" dirty="0"/>
              <a:t>back to our slides…</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51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target group is going to include the two instances we created.  But we haven’t created the target group yet.  But AWS makes it easy to do that from this page.  </a:t>
            </a:r>
          </a:p>
          <a:p>
            <a:endParaRPr lang="en-US" dirty="0"/>
          </a:p>
          <a:p>
            <a:r>
              <a:rPr lang="en-US" b="1" dirty="0"/>
              <a:t>Continuing demo…</a:t>
            </a:r>
          </a:p>
          <a:p>
            <a:endParaRPr lang="en-US" dirty="0"/>
          </a:p>
          <a:p>
            <a:r>
              <a:rPr lang="en-US" dirty="0"/>
              <a:t>So </a:t>
            </a:r>
            <a:r>
              <a:rPr lang="en-US" b="1" dirty="0"/>
              <a:t>create target group (**open in new tab!), choose Instances.</a:t>
            </a:r>
            <a:endParaRPr lang="en-US" dirty="0"/>
          </a:p>
          <a:p>
            <a:r>
              <a:rPr lang="en-US" b="1" dirty="0"/>
              <a:t>Name</a:t>
            </a:r>
            <a:r>
              <a:rPr lang="en-US" dirty="0"/>
              <a:t>: my-</a:t>
            </a:r>
            <a:r>
              <a:rPr lang="en-US" dirty="0" err="1"/>
              <a:t>alb</a:t>
            </a:r>
            <a:r>
              <a:rPr lang="en-US" dirty="0"/>
              <a:t>-demo-</a:t>
            </a:r>
            <a:r>
              <a:rPr lang="en-US" dirty="0" err="1"/>
              <a:t>tg</a:t>
            </a:r>
            <a:endParaRPr lang="en-US" dirty="0"/>
          </a:p>
          <a:p>
            <a:r>
              <a:rPr lang="en-US" dirty="0"/>
              <a:t>Defaults for everything else, </a:t>
            </a:r>
            <a:r>
              <a:rPr lang="en-US" b="1" dirty="0"/>
              <a:t>Next</a:t>
            </a:r>
          </a:p>
          <a:p>
            <a:endParaRPr lang="en-US" dirty="0"/>
          </a:p>
          <a:p>
            <a:r>
              <a:rPr lang="en-US" b="1" dirty="0"/>
              <a:t>Choose both instances, </a:t>
            </a:r>
            <a:r>
              <a:rPr lang="en-US" b="0" dirty="0"/>
              <a:t>then </a:t>
            </a:r>
            <a:r>
              <a:rPr lang="en-US" b="1" dirty="0"/>
              <a:t>Include as pending below (important!)</a:t>
            </a:r>
          </a:p>
          <a:p>
            <a:r>
              <a:rPr lang="en-US" b="1" dirty="0"/>
              <a:t>Create target group</a:t>
            </a:r>
          </a:p>
          <a:p>
            <a:endParaRPr lang="en-US" b="1" dirty="0"/>
          </a:p>
          <a:p>
            <a:r>
              <a:rPr lang="en-US" b="1" dirty="0"/>
              <a:t>Back to the ALB page…select the </a:t>
            </a:r>
            <a:r>
              <a:rPr lang="en-US" dirty="0" err="1"/>
              <a:t>alb</a:t>
            </a:r>
            <a:r>
              <a:rPr lang="en-US" dirty="0"/>
              <a:t>-demo-</a:t>
            </a:r>
            <a:r>
              <a:rPr lang="en-US" dirty="0" err="1"/>
              <a:t>tg</a:t>
            </a:r>
            <a:r>
              <a:rPr lang="en-US" dirty="0"/>
              <a:t> target group</a:t>
            </a:r>
            <a:endParaRPr lang="en-US" b="1" dirty="0"/>
          </a:p>
          <a:p>
            <a:endParaRPr lang="en-US" dirty="0"/>
          </a:p>
          <a:p>
            <a:r>
              <a:rPr lang="en-US" dirty="0"/>
              <a:t>Review all the settings</a:t>
            </a:r>
          </a:p>
          <a:p>
            <a:r>
              <a:rPr lang="en-US" dirty="0"/>
              <a:t>-We have an internet-facing application load balancer</a:t>
            </a:r>
          </a:p>
          <a:p>
            <a:r>
              <a:rPr lang="en-US" dirty="0"/>
              <a:t>-Using security group </a:t>
            </a:r>
            <a:r>
              <a:rPr lang="en-US" dirty="0" err="1"/>
              <a:t>alb</a:t>
            </a:r>
            <a:r>
              <a:rPr lang="en-US" dirty="0"/>
              <a:t>-demo-sg, which had port 80 open for HTTP</a:t>
            </a:r>
          </a:p>
          <a:p>
            <a:r>
              <a:rPr lang="en-US" dirty="0"/>
              <a:t>-We’re using three different availability zones in my </a:t>
            </a:r>
            <a:r>
              <a:rPr lang="en-US" dirty="0" err="1"/>
              <a:t>VPC</a:t>
            </a:r>
            <a:endParaRPr lang="en-US" dirty="0"/>
          </a:p>
          <a:p>
            <a:r>
              <a:rPr lang="en-US" dirty="0"/>
              <a:t>-And listening for user traffic on Port 80, which will then route to the target group that has my two instances in it</a:t>
            </a:r>
          </a:p>
          <a:p>
            <a:endParaRPr lang="en-US" dirty="0"/>
          </a:p>
          <a:p>
            <a:r>
              <a:rPr lang="en-US" b="1" dirty="0"/>
              <a:t>Create</a:t>
            </a:r>
          </a:p>
          <a:p>
            <a:endParaRPr lang="en-US" dirty="0"/>
          </a:p>
          <a:p>
            <a:r>
              <a:rPr lang="en-US" dirty="0"/>
              <a:t>Once it’s active, </a:t>
            </a:r>
            <a:r>
              <a:rPr lang="en-US" b="1" dirty="0"/>
              <a:t>get the public DNS name, copy and paste it into a new browser</a:t>
            </a:r>
            <a:r>
              <a:rPr lang="en-US" dirty="0"/>
              <a:t>.  Show the host name.  Now </a:t>
            </a:r>
            <a:r>
              <a:rPr lang="en-US" b="1" dirty="0"/>
              <a:t>refresh page </a:t>
            </a:r>
            <a:r>
              <a:rPr lang="en-US" dirty="0"/>
              <a:t>and show that the other host is displaying.</a:t>
            </a:r>
          </a:p>
          <a:p>
            <a:endParaRPr lang="en-US" dirty="0"/>
          </a:p>
          <a:p>
            <a:r>
              <a:rPr lang="en-US" dirty="0"/>
              <a:t>So that’s how it functions when both instances are healthy.  </a:t>
            </a:r>
          </a:p>
          <a:p>
            <a:endParaRPr lang="en-US" dirty="0"/>
          </a:p>
          <a:p>
            <a:r>
              <a:rPr lang="en-US" b="1" dirty="0"/>
              <a:t>To next slide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052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say that something goes wrong with our first instance, it goes down.  We can simulate that just by </a:t>
            </a:r>
            <a:r>
              <a:rPr lang="en-US" b="1" dirty="0"/>
              <a:t>stopping the instance through the console</a:t>
            </a:r>
            <a:r>
              <a:rPr lang="en-US" dirty="0"/>
              <a:t>.</a:t>
            </a:r>
          </a:p>
          <a:p>
            <a:endParaRPr lang="en-US" dirty="0"/>
          </a:p>
          <a:p>
            <a:r>
              <a:rPr lang="en-US" dirty="0"/>
              <a:t>Then if we </a:t>
            </a:r>
            <a:r>
              <a:rPr lang="en-US" b="1" dirty="0"/>
              <a:t>come into our target group</a:t>
            </a:r>
            <a:r>
              <a:rPr lang="en-US" dirty="0"/>
              <a:t>, you’ll see that one instance is reporting as healthy, but the other one that we just stopped isn’t.  Which means that the load balancer automatically knows to stop routing traffic to it.  So if we go </a:t>
            </a:r>
            <a:r>
              <a:rPr lang="en-US" b="1" dirty="0"/>
              <a:t>back and refresh the page</a:t>
            </a:r>
            <a:r>
              <a:rPr lang="en-US" dirty="0"/>
              <a:t>, traffic only goes to the one instance that’s still running and healthy.</a:t>
            </a:r>
          </a:p>
          <a:p>
            <a:endParaRPr lang="en-US" dirty="0"/>
          </a:p>
          <a:p>
            <a:r>
              <a:rPr lang="en-US" dirty="0"/>
              <a:t>If we were to go back and start up that instance again, it would automatically pick it up and start routing traffic to it.</a:t>
            </a:r>
          </a:p>
          <a:p>
            <a:endParaRPr lang="en-US" dirty="0"/>
          </a:p>
          <a:p>
            <a:r>
              <a:rPr lang="en-US" dirty="0"/>
              <a:t>So that’s how load balancing works with EC2.</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351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70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8.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Elastic Load Balancing and Auto Scaling</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ground, person, skating, outdoor&#10;&#10;Description automatically generated">
            <a:extLst>
              <a:ext uri="{FF2B5EF4-FFF2-40B4-BE49-F238E27FC236}">
                <a16:creationId xmlns:a16="http://schemas.microsoft.com/office/drawing/2014/main" id="{697742D7-1DE3-6C94-3149-61361EEE5AF7}"/>
              </a:ext>
            </a:extLst>
          </p:cNvPr>
          <p:cNvPicPr>
            <a:picLocks noChangeAspect="1"/>
          </p:cNvPicPr>
          <p:nvPr/>
        </p:nvPicPr>
        <p:blipFill rotWithShape="1">
          <a:blip r:embed="rId3">
            <a:extLst>
              <a:ext uri="{28A0092B-C50C-407E-A947-70E740481C1C}">
                <a14:useLocalDpi xmlns:a14="http://schemas.microsoft.com/office/drawing/2010/main" val="0"/>
              </a:ext>
            </a:extLst>
          </a:blip>
          <a:srcRect b="13247"/>
          <a:stretch/>
        </p:blipFill>
        <p:spPr>
          <a:xfrm>
            <a:off x="-1" y="-1"/>
            <a:ext cx="12192001" cy="6847549"/>
          </a:xfrm>
          <a:prstGeom prst="rect">
            <a:avLst/>
          </a:prstGeom>
        </p:spPr>
      </p:pic>
      <p:sp>
        <p:nvSpPr>
          <p:cNvPr id="5" name="Rectangle 4">
            <a:extLst>
              <a:ext uri="{FF2B5EF4-FFF2-40B4-BE49-F238E27FC236}">
                <a16:creationId xmlns:a16="http://schemas.microsoft.com/office/drawing/2014/main" id="{894B110D-2D1D-3160-A7D0-78BD691DB084}"/>
              </a:ext>
            </a:extLst>
          </p:cNvPr>
          <p:cNvSpPr/>
          <p:nvPr/>
        </p:nvSpPr>
        <p:spPr>
          <a:xfrm>
            <a:off x="0" y="5472000"/>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404040"/>
                </a:solidFill>
                <a:effectLst/>
                <a:uLnTx/>
                <a:uFillTx/>
                <a:latin typeface="Trebuchet MS" panose="020B0603020202020204"/>
                <a:ea typeface="+mn-ea"/>
                <a:cs typeface="+mn-cs"/>
              </a:rPr>
              <a:t>STICKY SESSIONS</a:t>
            </a:r>
          </a:p>
        </p:txBody>
      </p:sp>
    </p:spTree>
    <p:extLst>
      <p:ext uri="{BB962C8B-B14F-4D97-AF65-F5344CB8AC3E}">
        <p14:creationId xmlns:p14="http://schemas.microsoft.com/office/powerpoint/2010/main" val="3195434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769-53B4-49A0-B184-46C4E80EFD9B}"/>
              </a:ext>
            </a:extLst>
          </p:cNvPr>
          <p:cNvSpPr>
            <a:spLocks noGrp="1"/>
          </p:cNvSpPr>
          <p:nvPr>
            <p:ph type="title"/>
          </p:nvPr>
        </p:nvSpPr>
        <p:spPr/>
        <p:txBody>
          <a:bodyPr/>
          <a:lstStyle/>
          <a:p>
            <a:r>
              <a:rPr lang="en-US" dirty="0"/>
              <a:t>How Things Work Normally (Round Robin)</a:t>
            </a:r>
          </a:p>
        </p:txBody>
      </p:sp>
      <p:pic>
        <p:nvPicPr>
          <p:cNvPr id="3" name="Graphic 6">
            <a:extLst>
              <a:ext uri="{FF2B5EF4-FFF2-40B4-BE49-F238E27FC236}">
                <a16:creationId xmlns:a16="http://schemas.microsoft.com/office/drawing/2014/main" id="{8C1206AD-83FA-481D-8937-06B194B196B0}"/>
              </a:ext>
            </a:extLst>
          </p:cNvPr>
          <p:cNvPicPr>
            <a:picLocks noChangeAspect="1" noChangeArrowheads="1"/>
          </p:cNvPicPr>
          <p:nvPr/>
        </p:nvPicPr>
        <p:blipFill>
          <a:blip r:embed="rId3"/>
          <a:srcRect/>
          <a:stretch/>
        </p:blipFill>
        <p:spPr bwMode="auto">
          <a:xfrm>
            <a:off x="5715000" y="32548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16042D3-49D0-4B76-9866-2991225C75F6}"/>
              </a:ext>
            </a:extLst>
          </p:cNvPr>
          <p:cNvSpPr txBox="1"/>
          <p:nvPr/>
        </p:nvSpPr>
        <p:spPr>
          <a:xfrm>
            <a:off x="5480049" y="4197034"/>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Load Balancer</a:t>
            </a:r>
          </a:p>
        </p:txBody>
      </p:sp>
      <p:pic>
        <p:nvPicPr>
          <p:cNvPr id="10" name="Picture 9" descr="Shape&#10;&#10;Description automatically generated with low confidence">
            <a:extLst>
              <a:ext uri="{FF2B5EF4-FFF2-40B4-BE49-F238E27FC236}">
                <a16:creationId xmlns:a16="http://schemas.microsoft.com/office/drawing/2014/main" id="{CB722D8D-745D-4EAF-B903-F0DEDEAEA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3234807"/>
            <a:ext cx="802043" cy="802043"/>
          </a:xfrm>
          <a:prstGeom prst="rect">
            <a:avLst/>
          </a:prstGeom>
        </p:spPr>
      </p:pic>
      <p:pic>
        <p:nvPicPr>
          <p:cNvPr id="11" name="Picture 10" descr="Icon&#10;&#10;Description automatically generated">
            <a:extLst>
              <a:ext uri="{FF2B5EF4-FFF2-40B4-BE49-F238E27FC236}">
                <a16:creationId xmlns:a16="http://schemas.microsoft.com/office/drawing/2014/main" id="{EE304357-B0D6-4622-AE0A-62C9A8131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3341914"/>
            <a:ext cx="515127" cy="515127"/>
          </a:xfrm>
          <a:prstGeom prst="rect">
            <a:avLst/>
          </a:prstGeom>
        </p:spPr>
      </p:pic>
      <p:pic>
        <p:nvPicPr>
          <p:cNvPr id="12" name="Graphic 60">
            <a:extLst>
              <a:ext uri="{FF2B5EF4-FFF2-40B4-BE49-F238E27FC236}">
                <a16:creationId xmlns:a16="http://schemas.microsoft.com/office/drawing/2014/main" id="{E7DC6589-E65E-4FB6-865B-F0E0A4350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1638369"/>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D3997E7-B5C5-4B10-9F9C-85444B760718}"/>
              </a:ext>
            </a:extLst>
          </p:cNvPr>
          <p:cNvSpPr txBox="1"/>
          <p:nvPr/>
        </p:nvSpPr>
        <p:spPr>
          <a:xfrm>
            <a:off x="7898651" y="260901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4" name="Graphic 60">
            <a:extLst>
              <a:ext uri="{FF2B5EF4-FFF2-40B4-BE49-F238E27FC236}">
                <a16:creationId xmlns:a16="http://schemas.microsoft.com/office/drawing/2014/main" id="{F9A96C9E-0256-4AB8-8656-3E7294CC8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FA543A9-95BA-4FF2-ACE0-E211EBE20C80}"/>
              </a:ext>
            </a:extLst>
          </p:cNvPr>
          <p:cNvSpPr txBox="1"/>
          <p:nvPr/>
        </p:nvSpPr>
        <p:spPr>
          <a:xfrm>
            <a:off x="7898651"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6" name="Graphic 60">
            <a:extLst>
              <a:ext uri="{FF2B5EF4-FFF2-40B4-BE49-F238E27FC236}">
                <a16:creationId xmlns:a16="http://schemas.microsoft.com/office/drawing/2014/main" id="{E1FEBEA0-8E3A-427B-AF7F-DFF9F8480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466264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FC38B25-34B2-446E-8D2A-96CBBB8F133C}"/>
              </a:ext>
            </a:extLst>
          </p:cNvPr>
          <p:cNvSpPr txBox="1"/>
          <p:nvPr/>
        </p:nvSpPr>
        <p:spPr>
          <a:xfrm>
            <a:off x="7898651" y="563329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8" name="Straight Arrow Connector 17">
            <a:extLst>
              <a:ext uri="{FF2B5EF4-FFF2-40B4-BE49-F238E27FC236}">
                <a16:creationId xmlns:a16="http://schemas.microsoft.com/office/drawing/2014/main" id="{84171364-DB70-4F38-8148-6721CA6DF06B}"/>
              </a:ext>
            </a:extLst>
          </p:cNvPr>
          <p:cNvCxnSpPr>
            <a:cxnSpLocks/>
            <a:endCxn id="3" idx="1"/>
          </p:cNvCxnSpPr>
          <p:nvPr/>
        </p:nvCxnSpPr>
        <p:spPr>
          <a:xfrm>
            <a:off x="4349987" y="3635829"/>
            <a:ext cx="1365013"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B195E8-6C35-408A-B13C-AA05D171EF78}"/>
              </a:ext>
            </a:extLst>
          </p:cNvPr>
          <p:cNvCxnSpPr>
            <a:cxnSpLocks/>
          </p:cNvCxnSpPr>
          <p:nvPr/>
        </p:nvCxnSpPr>
        <p:spPr>
          <a:xfrm flipV="1">
            <a:off x="6685824" y="2110628"/>
            <a:ext cx="1519618" cy="1125693"/>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B0CBD0-0216-4DA7-B3E7-4D98BBC14A4D}"/>
              </a:ext>
            </a:extLst>
          </p:cNvPr>
          <p:cNvCxnSpPr>
            <a:cxnSpLocks/>
          </p:cNvCxnSpPr>
          <p:nvPr/>
        </p:nvCxnSpPr>
        <p:spPr>
          <a:xfrm flipH="1">
            <a:off x="6723936" y="2336261"/>
            <a:ext cx="1462988" cy="1085653"/>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16135A-8823-4C91-B8D4-C9F31FA23908}"/>
              </a:ext>
            </a:extLst>
          </p:cNvPr>
          <p:cNvCxnSpPr>
            <a:cxnSpLocks/>
            <a:endCxn id="14" idx="1"/>
          </p:cNvCxnSpPr>
          <p:nvPr/>
        </p:nvCxnSpPr>
        <p:spPr>
          <a:xfrm>
            <a:off x="6711950" y="3635828"/>
            <a:ext cx="1519618" cy="2"/>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6CDAB1-E675-4675-96AE-DCF3AF6EB388}"/>
              </a:ext>
            </a:extLst>
          </p:cNvPr>
          <p:cNvCxnSpPr>
            <a:cxnSpLocks/>
          </p:cNvCxnSpPr>
          <p:nvPr/>
        </p:nvCxnSpPr>
        <p:spPr>
          <a:xfrm flipH="1">
            <a:off x="6691278" y="3813497"/>
            <a:ext cx="1495646"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2BC8F1-43B3-42B4-A2FA-FF4C830E5D8D}"/>
              </a:ext>
            </a:extLst>
          </p:cNvPr>
          <p:cNvCxnSpPr>
            <a:cxnSpLocks/>
          </p:cNvCxnSpPr>
          <p:nvPr/>
        </p:nvCxnSpPr>
        <p:spPr>
          <a:xfrm>
            <a:off x="6723936" y="4121151"/>
            <a:ext cx="1462988" cy="970643"/>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88B2B58-85A9-4D2B-97D3-0CB36703AABF}"/>
              </a:ext>
            </a:extLst>
          </p:cNvPr>
          <p:cNvCxnSpPr>
            <a:cxnSpLocks/>
          </p:cNvCxnSpPr>
          <p:nvPr/>
        </p:nvCxnSpPr>
        <p:spPr>
          <a:xfrm flipH="1" flipV="1">
            <a:off x="6756594" y="4330247"/>
            <a:ext cx="1370222" cy="919981"/>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A6B549-B384-5A8C-0739-9043FA592830}"/>
              </a:ext>
            </a:extLst>
          </p:cNvPr>
          <p:cNvCxnSpPr>
            <a:cxnSpLocks/>
          </p:cNvCxnSpPr>
          <p:nvPr/>
        </p:nvCxnSpPr>
        <p:spPr>
          <a:xfrm>
            <a:off x="4348011" y="3503224"/>
            <a:ext cx="1365013" cy="0"/>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92C0C3B-33D2-ADAD-4149-005FDBD4C61B}"/>
              </a:ext>
            </a:extLst>
          </p:cNvPr>
          <p:cNvCxnSpPr>
            <a:cxnSpLocks/>
          </p:cNvCxnSpPr>
          <p:nvPr/>
        </p:nvCxnSpPr>
        <p:spPr>
          <a:xfrm>
            <a:off x="4348011" y="3787770"/>
            <a:ext cx="1365013" cy="0"/>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38F7D29-A712-9EAA-62B5-F21910EA6DA3}"/>
              </a:ext>
            </a:extLst>
          </p:cNvPr>
          <p:cNvSpPr/>
          <p:nvPr/>
        </p:nvSpPr>
        <p:spPr>
          <a:xfrm>
            <a:off x="4434506" y="3377719"/>
            <a:ext cx="226261" cy="2262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9" name="Oval 8">
            <a:extLst>
              <a:ext uri="{FF2B5EF4-FFF2-40B4-BE49-F238E27FC236}">
                <a16:creationId xmlns:a16="http://schemas.microsoft.com/office/drawing/2014/main" id="{E5CB74C1-4CE5-BB7C-B28B-233B7B25E63E}"/>
              </a:ext>
            </a:extLst>
          </p:cNvPr>
          <p:cNvSpPr/>
          <p:nvPr/>
        </p:nvSpPr>
        <p:spPr>
          <a:xfrm>
            <a:off x="4772360" y="3528917"/>
            <a:ext cx="226261" cy="2262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19" name="Oval 18">
            <a:extLst>
              <a:ext uri="{FF2B5EF4-FFF2-40B4-BE49-F238E27FC236}">
                <a16:creationId xmlns:a16="http://schemas.microsoft.com/office/drawing/2014/main" id="{2FD02D11-A4C9-7BBE-753E-48E76E487763}"/>
              </a:ext>
            </a:extLst>
          </p:cNvPr>
          <p:cNvSpPr/>
          <p:nvPr/>
        </p:nvSpPr>
        <p:spPr>
          <a:xfrm>
            <a:off x="5120841" y="3670696"/>
            <a:ext cx="226261" cy="2262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spTree>
    <p:extLst>
      <p:ext uri="{BB962C8B-B14F-4D97-AF65-F5344CB8AC3E}">
        <p14:creationId xmlns:p14="http://schemas.microsoft.com/office/powerpoint/2010/main" val="16580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769-53B4-49A0-B184-46C4E80EFD9B}"/>
              </a:ext>
            </a:extLst>
          </p:cNvPr>
          <p:cNvSpPr>
            <a:spLocks noGrp="1"/>
          </p:cNvSpPr>
          <p:nvPr>
            <p:ph type="title"/>
          </p:nvPr>
        </p:nvSpPr>
        <p:spPr/>
        <p:txBody>
          <a:bodyPr/>
          <a:lstStyle/>
          <a:p>
            <a:r>
              <a:rPr lang="en-US" dirty="0"/>
              <a:t>With Sticky Sessions (Session Affinity)</a:t>
            </a:r>
          </a:p>
        </p:txBody>
      </p:sp>
      <p:pic>
        <p:nvPicPr>
          <p:cNvPr id="3" name="Graphic 6">
            <a:extLst>
              <a:ext uri="{FF2B5EF4-FFF2-40B4-BE49-F238E27FC236}">
                <a16:creationId xmlns:a16="http://schemas.microsoft.com/office/drawing/2014/main" id="{8C1206AD-83FA-481D-8937-06B194B196B0}"/>
              </a:ext>
            </a:extLst>
          </p:cNvPr>
          <p:cNvPicPr>
            <a:picLocks noChangeAspect="1" noChangeArrowheads="1"/>
          </p:cNvPicPr>
          <p:nvPr/>
        </p:nvPicPr>
        <p:blipFill>
          <a:blip r:embed="rId3"/>
          <a:srcRect/>
          <a:stretch/>
        </p:blipFill>
        <p:spPr bwMode="auto">
          <a:xfrm>
            <a:off x="5715000" y="32548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16042D3-49D0-4B76-9866-2991225C75F6}"/>
              </a:ext>
            </a:extLst>
          </p:cNvPr>
          <p:cNvSpPr txBox="1"/>
          <p:nvPr/>
        </p:nvSpPr>
        <p:spPr>
          <a:xfrm>
            <a:off x="5480049" y="4197034"/>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Load Balancer</a:t>
            </a:r>
          </a:p>
        </p:txBody>
      </p:sp>
      <p:pic>
        <p:nvPicPr>
          <p:cNvPr id="10" name="Picture 9" descr="Shape&#10;&#10;Description automatically generated with low confidence">
            <a:extLst>
              <a:ext uri="{FF2B5EF4-FFF2-40B4-BE49-F238E27FC236}">
                <a16:creationId xmlns:a16="http://schemas.microsoft.com/office/drawing/2014/main" id="{CB722D8D-745D-4EAF-B903-F0DEDEAEA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3234807"/>
            <a:ext cx="802043" cy="802043"/>
          </a:xfrm>
          <a:prstGeom prst="rect">
            <a:avLst/>
          </a:prstGeom>
        </p:spPr>
      </p:pic>
      <p:pic>
        <p:nvPicPr>
          <p:cNvPr id="11" name="Picture 10" descr="Icon&#10;&#10;Description automatically generated">
            <a:extLst>
              <a:ext uri="{FF2B5EF4-FFF2-40B4-BE49-F238E27FC236}">
                <a16:creationId xmlns:a16="http://schemas.microsoft.com/office/drawing/2014/main" id="{EE304357-B0D6-4622-AE0A-62C9A8131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3341914"/>
            <a:ext cx="515127" cy="515127"/>
          </a:xfrm>
          <a:prstGeom prst="rect">
            <a:avLst/>
          </a:prstGeom>
        </p:spPr>
      </p:pic>
      <p:pic>
        <p:nvPicPr>
          <p:cNvPr id="12" name="Graphic 60">
            <a:extLst>
              <a:ext uri="{FF2B5EF4-FFF2-40B4-BE49-F238E27FC236}">
                <a16:creationId xmlns:a16="http://schemas.microsoft.com/office/drawing/2014/main" id="{E7DC6589-E65E-4FB6-865B-F0E0A4350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1638369"/>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D3997E7-B5C5-4B10-9F9C-85444B760718}"/>
              </a:ext>
            </a:extLst>
          </p:cNvPr>
          <p:cNvSpPr txBox="1"/>
          <p:nvPr/>
        </p:nvSpPr>
        <p:spPr>
          <a:xfrm>
            <a:off x="7898651" y="260901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4" name="Graphic 60">
            <a:extLst>
              <a:ext uri="{FF2B5EF4-FFF2-40B4-BE49-F238E27FC236}">
                <a16:creationId xmlns:a16="http://schemas.microsoft.com/office/drawing/2014/main" id="{F9A96C9E-0256-4AB8-8656-3E7294CC8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FA543A9-95BA-4FF2-ACE0-E211EBE20C80}"/>
              </a:ext>
            </a:extLst>
          </p:cNvPr>
          <p:cNvSpPr txBox="1"/>
          <p:nvPr/>
        </p:nvSpPr>
        <p:spPr>
          <a:xfrm>
            <a:off x="7898651"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6" name="Graphic 60">
            <a:extLst>
              <a:ext uri="{FF2B5EF4-FFF2-40B4-BE49-F238E27FC236}">
                <a16:creationId xmlns:a16="http://schemas.microsoft.com/office/drawing/2014/main" id="{E1FEBEA0-8E3A-427B-AF7F-DFF9F8480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466264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FC38B25-34B2-446E-8D2A-96CBBB8F133C}"/>
              </a:ext>
            </a:extLst>
          </p:cNvPr>
          <p:cNvSpPr txBox="1"/>
          <p:nvPr/>
        </p:nvSpPr>
        <p:spPr>
          <a:xfrm>
            <a:off x="7898651" y="563329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8" name="Straight Arrow Connector 17">
            <a:extLst>
              <a:ext uri="{FF2B5EF4-FFF2-40B4-BE49-F238E27FC236}">
                <a16:creationId xmlns:a16="http://schemas.microsoft.com/office/drawing/2014/main" id="{84171364-DB70-4F38-8148-6721CA6DF06B}"/>
              </a:ext>
            </a:extLst>
          </p:cNvPr>
          <p:cNvCxnSpPr>
            <a:cxnSpLocks/>
            <a:endCxn id="3" idx="1"/>
          </p:cNvCxnSpPr>
          <p:nvPr/>
        </p:nvCxnSpPr>
        <p:spPr>
          <a:xfrm>
            <a:off x="4349987" y="3635829"/>
            <a:ext cx="1365013"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B195E8-6C35-408A-B13C-AA05D171EF78}"/>
              </a:ext>
            </a:extLst>
          </p:cNvPr>
          <p:cNvCxnSpPr>
            <a:cxnSpLocks/>
          </p:cNvCxnSpPr>
          <p:nvPr/>
        </p:nvCxnSpPr>
        <p:spPr>
          <a:xfrm flipV="1">
            <a:off x="6483947" y="1885001"/>
            <a:ext cx="1519618" cy="1125693"/>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B0CBD0-0216-4DA7-B3E7-4D98BBC14A4D}"/>
              </a:ext>
            </a:extLst>
          </p:cNvPr>
          <p:cNvCxnSpPr>
            <a:cxnSpLocks/>
          </p:cNvCxnSpPr>
          <p:nvPr/>
        </p:nvCxnSpPr>
        <p:spPr>
          <a:xfrm flipH="1">
            <a:off x="6522059" y="2039383"/>
            <a:ext cx="1462988" cy="1085653"/>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A6B549-B384-5A8C-0739-9043FA592830}"/>
              </a:ext>
            </a:extLst>
          </p:cNvPr>
          <p:cNvCxnSpPr>
            <a:cxnSpLocks/>
          </p:cNvCxnSpPr>
          <p:nvPr/>
        </p:nvCxnSpPr>
        <p:spPr>
          <a:xfrm>
            <a:off x="4348011" y="3503224"/>
            <a:ext cx="1365013" cy="0"/>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92C0C3B-33D2-ADAD-4149-005FDBD4C61B}"/>
              </a:ext>
            </a:extLst>
          </p:cNvPr>
          <p:cNvCxnSpPr>
            <a:cxnSpLocks/>
          </p:cNvCxnSpPr>
          <p:nvPr/>
        </p:nvCxnSpPr>
        <p:spPr>
          <a:xfrm>
            <a:off x="4348011" y="3787770"/>
            <a:ext cx="1365013" cy="0"/>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38F7D29-A712-9EAA-62B5-F21910EA6DA3}"/>
              </a:ext>
            </a:extLst>
          </p:cNvPr>
          <p:cNvSpPr/>
          <p:nvPr/>
        </p:nvSpPr>
        <p:spPr>
          <a:xfrm>
            <a:off x="4434506" y="3377719"/>
            <a:ext cx="226261" cy="2262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9" name="Oval 8">
            <a:extLst>
              <a:ext uri="{FF2B5EF4-FFF2-40B4-BE49-F238E27FC236}">
                <a16:creationId xmlns:a16="http://schemas.microsoft.com/office/drawing/2014/main" id="{E5CB74C1-4CE5-BB7C-B28B-233B7B25E63E}"/>
              </a:ext>
            </a:extLst>
          </p:cNvPr>
          <p:cNvSpPr/>
          <p:nvPr/>
        </p:nvSpPr>
        <p:spPr>
          <a:xfrm>
            <a:off x="4772360" y="3528917"/>
            <a:ext cx="226261" cy="2262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19" name="Oval 18">
            <a:extLst>
              <a:ext uri="{FF2B5EF4-FFF2-40B4-BE49-F238E27FC236}">
                <a16:creationId xmlns:a16="http://schemas.microsoft.com/office/drawing/2014/main" id="{2FD02D11-A4C9-7BBE-753E-48E76E487763}"/>
              </a:ext>
            </a:extLst>
          </p:cNvPr>
          <p:cNvSpPr/>
          <p:nvPr/>
        </p:nvSpPr>
        <p:spPr>
          <a:xfrm>
            <a:off x="5120841" y="3670696"/>
            <a:ext cx="226261" cy="2262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cxnSp>
        <p:nvCxnSpPr>
          <p:cNvPr id="5" name="Straight Arrow Connector 4">
            <a:extLst>
              <a:ext uri="{FF2B5EF4-FFF2-40B4-BE49-F238E27FC236}">
                <a16:creationId xmlns:a16="http://schemas.microsoft.com/office/drawing/2014/main" id="{6F959119-0765-311A-75D5-B13614986005}"/>
              </a:ext>
            </a:extLst>
          </p:cNvPr>
          <p:cNvCxnSpPr>
            <a:cxnSpLocks/>
          </p:cNvCxnSpPr>
          <p:nvPr/>
        </p:nvCxnSpPr>
        <p:spPr>
          <a:xfrm flipV="1">
            <a:off x="6581021" y="2179922"/>
            <a:ext cx="1519618" cy="1125693"/>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B3B4BE-550D-33A5-4ABC-D81095354CD4}"/>
              </a:ext>
            </a:extLst>
          </p:cNvPr>
          <p:cNvCxnSpPr>
            <a:cxnSpLocks/>
          </p:cNvCxnSpPr>
          <p:nvPr/>
        </p:nvCxnSpPr>
        <p:spPr>
          <a:xfrm flipH="1">
            <a:off x="6619133" y="2334304"/>
            <a:ext cx="1462988" cy="1085653"/>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DB361A-D48C-5DF9-4F53-F462800F3A74}"/>
              </a:ext>
            </a:extLst>
          </p:cNvPr>
          <p:cNvCxnSpPr>
            <a:cxnSpLocks/>
          </p:cNvCxnSpPr>
          <p:nvPr/>
        </p:nvCxnSpPr>
        <p:spPr>
          <a:xfrm flipV="1">
            <a:off x="6658501" y="2454024"/>
            <a:ext cx="1519618" cy="1125693"/>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E7E2303-8BF6-1472-9408-321196ACAC82}"/>
              </a:ext>
            </a:extLst>
          </p:cNvPr>
          <p:cNvCxnSpPr>
            <a:cxnSpLocks/>
          </p:cNvCxnSpPr>
          <p:nvPr/>
        </p:nvCxnSpPr>
        <p:spPr>
          <a:xfrm flipH="1">
            <a:off x="6696613" y="2608406"/>
            <a:ext cx="1462988" cy="1085653"/>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66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769-53B4-49A0-B184-46C4E80EFD9B}"/>
              </a:ext>
            </a:extLst>
          </p:cNvPr>
          <p:cNvSpPr>
            <a:spLocks noGrp="1"/>
          </p:cNvSpPr>
          <p:nvPr>
            <p:ph type="title"/>
          </p:nvPr>
        </p:nvSpPr>
        <p:spPr/>
        <p:txBody>
          <a:bodyPr/>
          <a:lstStyle/>
          <a:p>
            <a:r>
              <a:rPr lang="en-US" dirty="0"/>
              <a:t>With Sticky Sessions (Session Affinity)</a:t>
            </a:r>
          </a:p>
        </p:txBody>
      </p:sp>
      <p:pic>
        <p:nvPicPr>
          <p:cNvPr id="3" name="Graphic 6">
            <a:extLst>
              <a:ext uri="{FF2B5EF4-FFF2-40B4-BE49-F238E27FC236}">
                <a16:creationId xmlns:a16="http://schemas.microsoft.com/office/drawing/2014/main" id="{8C1206AD-83FA-481D-8937-06B194B196B0}"/>
              </a:ext>
            </a:extLst>
          </p:cNvPr>
          <p:cNvPicPr>
            <a:picLocks noChangeAspect="1" noChangeArrowheads="1"/>
          </p:cNvPicPr>
          <p:nvPr/>
        </p:nvPicPr>
        <p:blipFill>
          <a:blip r:embed="rId3"/>
          <a:srcRect/>
          <a:stretch/>
        </p:blipFill>
        <p:spPr bwMode="auto">
          <a:xfrm>
            <a:off x="5715000" y="32548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16042D3-49D0-4B76-9866-2991225C75F6}"/>
              </a:ext>
            </a:extLst>
          </p:cNvPr>
          <p:cNvSpPr txBox="1"/>
          <p:nvPr/>
        </p:nvSpPr>
        <p:spPr>
          <a:xfrm>
            <a:off x="5480049" y="4197034"/>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Load Balancer</a:t>
            </a:r>
          </a:p>
        </p:txBody>
      </p:sp>
      <p:pic>
        <p:nvPicPr>
          <p:cNvPr id="10" name="Picture 9" descr="Shape&#10;&#10;Description automatically generated with low confidence">
            <a:extLst>
              <a:ext uri="{FF2B5EF4-FFF2-40B4-BE49-F238E27FC236}">
                <a16:creationId xmlns:a16="http://schemas.microsoft.com/office/drawing/2014/main" id="{CB722D8D-745D-4EAF-B903-F0DEDEAEA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3234807"/>
            <a:ext cx="802043" cy="802043"/>
          </a:xfrm>
          <a:prstGeom prst="rect">
            <a:avLst/>
          </a:prstGeom>
        </p:spPr>
      </p:pic>
      <p:pic>
        <p:nvPicPr>
          <p:cNvPr id="11" name="Picture 10" descr="Icon&#10;&#10;Description automatically generated">
            <a:extLst>
              <a:ext uri="{FF2B5EF4-FFF2-40B4-BE49-F238E27FC236}">
                <a16:creationId xmlns:a16="http://schemas.microsoft.com/office/drawing/2014/main" id="{EE304357-B0D6-4622-AE0A-62C9A8131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3341914"/>
            <a:ext cx="515127" cy="515127"/>
          </a:xfrm>
          <a:prstGeom prst="rect">
            <a:avLst/>
          </a:prstGeom>
        </p:spPr>
      </p:pic>
      <p:pic>
        <p:nvPicPr>
          <p:cNvPr id="12" name="Graphic 60">
            <a:extLst>
              <a:ext uri="{FF2B5EF4-FFF2-40B4-BE49-F238E27FC236}">
                <a16:creationId xmlns:a16="http://schemas.microsoft.com/office/drawing/2014/main" id="{E7DC6589-E65E-4FB6-865B-F0E0A4350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1638369"/>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D3997E7-B5C5-4B10-9F9C-85444B760718}"/>
              </a:ext>
            </a:extLst>
          </p:cNvPr>
          <p:cNvSpPr txBox="1"/>
          <p:nvPr/>
        </p:nvSpPr>
        <p:spPr>
          <a:xfrm>
            <a:off x="7898651" y="260901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4" name="Graphic 60">
            <a:extLst>
              <a:ext uri="{FF2B5EF4-FFF2-40B4-BE49-F238E27FC236}">
                <a16:creationId xmlns:a16="http://schemas.microsoft.com/office/drawing/2014/main" id="{F9A96C9E-0256-4AB8-8656-3E7294CC8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FA543A9-95BA-4FF2-ACE0-E211EBE20C80}"/>
              </a:ext>
            </a:extLst>
          </p:cNvPr>
          <p:cNvSpPr txBox="1"/>
          <p:nvPr/>
        </p:nvSpPr>
        <p:spPr>
          <a:xfrm>
            <a:off x="7898651"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6" name="Graphic 60">
            <a:extLst>
              <a:ext uri="{FF2B5EF4-FFF2-40B4-BE49-F238E27FC236}">
                <a16:creationId xmlns:a16="http://schemas.microsoft.com/office/drawing/2014/main" id="{E1FEBEA0-8E3A-427B-AF7F-DFF9F8480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466264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FC38B25-34B2-446E-8D2A-96CBBB8F133C}"/>
              </a:ext>
            </a:extLst>
          </p:cNvPr>
          <p:cNvSpPr txBox="1"/>
          <p:nvPr/>
        </p:nvSpPr>
        <p:spPr>
          <a:xfrm>
            <a:off x="7898651" y="563329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8" name="Straight Arrow Connector 17">
            <a:extLst>
              <a:ext uri="{FF2B5EF4-FFF2-40B4-BE49-F238E27FC236}">
                <a16:creationId xmlns:a16="http://schemas.microsoft.com/office/drawing/2014/main" id="{84171364-DB70-4F38-8148-6721CA6DF06B}"/>
              </a:ext>
            </a:extLst>
          </p:cNvPr>
          <p:cNvCxnSpPr>
            <a:cxnSpLocks/>
            <a:endCxn id="3" idx="1"/>
          </p:cNvCxnSpPr>
          <p:nvPr/>
        </p:nvCxnSpPr>
        <p:spPr>
          <a:xfrm>
            <a:off x="4349987" y="3635829"/>
            <a:ext cx="1365013"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B195E8-6C35-408A-B13C-AA05D171EF78}"/>
              </a:ext>
            </a:extLst>
          </p:cNvPr>
          <p:cNvCxnSpPr>
            <a:cxnSpLocks/>
          </p:cNvCxnSpPr>
          <p:nvPr/>
        </p:nvCxnSpPr>
        <p:spPr>
          <a:xfrm flipV="1">
            <a:off x="6483947" y="1885001"/>
            <a:ext cx="1519618" cy="1125693"/>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B0CBD0-0216-4DA7-B3E7-4D98BBC14A4D}"/>
              </a:ext>
            </a:extLst>
          </p:cNvPr>
          <p:cNvCxnSpPr>
            <a:cxnSpLocks/>
          </p:cNvCxnSpPr>
          <p:nvPr/>
        </p:nvCxnSpPr>
        <p:spPr>
          <a:xfrm flipH="1">
            <a:off x="6522059" y="2039383"/>
            <a:ext cx="1462988" cy="1085653"/>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A6B549-B384-5A8C-0739-9043FA592830}"/>
              </a:ext>
            </a:extLst>
          </p:cNvPr>
          <p:cNvCxnSpPr>
            <a:cxnSpLocks/>
          </p:cNvCxnSpPr>
          <p:nvPr/>
        </p:nvCxnSpPr>
        <p:spPr>
          <a:xfrm>
            <a:off x="4348011" y="3503224"/>
            <a:ext cx="1365013" cy="0"/>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92C0C3B-33D2-ADAD-4149-005FDBD4C61B}"/>
              </a:ext>
            </a:extLst>
          </p:cNvPr>
          <p:cNvCxnSpPr>
            <a:cxnSpLocks/>
          </p:cNvCxnSpPr>
          <p:nvPr/>
        </p:nvCxnSpPr>
        <p:spPr>
          <a:xfrm>
            <a:off x="4348011" y="3787770"/>
            <a:ext cx="1365013" cy="0"/>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38F7D29-A712-9EAA-62B5-F21910EA6DA3}"/>
              </a:ext>
            </a:extLst>
          </p:cNvPr>
          <p:cNvSpPr/>
          <p:nvPr/>
        </p:nvSpPr>
        <p:spPr>
          <a:xfrm>
            <a:off x="4434506" y="3377719"/>
            <a:ext cx="226261" cy="2262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9" name="Oval 8">
            <a:extLst>
              <a:ext uri="{FF2B5EF4-FFF2-40B4-BE49-F238E27FC236}">
                <a16:creationId xmlns:a16="http://schemas.microsoft.com/office/drawing/2014/main" id="{E5CB74C1-4CE5-BB7C-B28B-233B7B25E63E}"/>
              </a:ext>
            </a:extLst>
          </p:cNvPr>
          <p:cNvSpPr/>
          <p:nvPr/>
        </p:nvSpPr>
        <p:spPr>
          <a:xfrm>
            <a:off x="4772360" y="3528917"/>
            <a:ext cx="226261" cy="2262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19" name="Oval 18">
            <a:extLst>
              <a:ext uri="{FF2B5EF4-FFF2-40B4-BE49-F238E27FC236}">
                <a16:creationId xmlns:a16="http://schemas.microsoft.com/office/drawing/2014/main" id="{2FD02D11-A4C9-7BBE-753E-48E76E487763}"/>
              </a:ext>
            </a:extLst>
          </p:cNvPr>
          <p:cNvSpPr/>
          <p:nvPr/>
        </p:nvSpPr>
        <p:spPr>
          <a:xfrm>
            <a:off x="5120841" y="3670696"/>
            <a:ext cx="226261" cy="2262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cxnSp>
        <p:nvCxnSpPr>
          <p:cNvPr id="5" name="Straight Arrow Connector 4">
            <a:extLst>
              <a:ext uri="{FF2B5EF4-FFF2-40B4-BE49-F238E27FC236}">
                <a16:creationId xmlns:a16="http://schemas.microsoft.com/office/drawing/2014/main" id="{6F959119-0765-311A-75D5-B13614986005}"/>
              </a:ext>
            </a:extLst>
          </p:cNvPr>
          <p:cNvCxnSpPr>
            <a:cxnSpLocks/>
          </p:cNvCxnSpPr>
          <p:nvPr/>
        </p:nvCxnSpPr>
        <p:spPr>
          <a:xfrm flipV="1">
            <a:off x="6581021" y="2179922"/>
            <a:ext cx="1519618" cy="1125693"/>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B3B4BE-550D-33A5-4ABC-D81095354CD4}"/>
              </a:ext>
            </a:extLst>
          </p:cNvPr>
          <p:cNvCxnSpPr>
            <a:cxnSpLocks/>
          </p:cNvCxnSpPr>
          <p:nvPr/>
        </p:nvCxnSpPr>
        <p:spPr>
          <a:xfrm flipH="1">
            <a:off x="6619133" y="2334304"/>
            <a:ext cx="1462988" cy="1085653"/>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DB361A-D48C-5DF9-4F53-F462800F3A74}"/>
              </a:ext>
            </a:extLst>
          </p:cNvPr>
          <p:cNvCxnSpPr>
            <a:cxnSpLocks/>
          </p:cNvCxnSpPr>
          <p:nvPr/>
        </p:nvCxnSpPr>
        <p:spPr>
          <a:xfrm flipV="1">
            <a:off x="6658501" y="2454024"/>
            <a:ext cx="1519618" cy="1125693"/>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E7E2303-8BF6-1472-9408-321196ACAC82}"/>
              </a:ext>
            </a:extLst>
          </p:cNvPr>
          <p:cNvCxnSpPr>
            <a:cxnSpLocks/>
          </p:cNvCxnSpPr>
          <p:nvPr/>
        </p:nvCxnSpPr>
        <p:spPr>
          <a:xfrm flipH="1">
            <a:off x="6696613" y="2608406"/>
            <a:ext cx="1462988" cy="1085653"/>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Speech Bubble: Rectangle with Corners Rounded 24">
            <a:extLst>
              <a:ext uri="{FF2B5EF4-FFF2-40B4-BE49-F238E27FC236}">
                <a16:creationId xmlns:a16="http://schemas.microsoft.com/office/drawing/2014/main" id="{B6D46BFC-896C-A3A1-5EC3-F7D263C8DD33}"/>
              </a:ext>
            </a:extLst>
          </p:cNvPr>
          <p:cNvSpPr/>
          <p:nvPr/>
        </p:nvSpPr>
        <p:spPr>
          <a:xfrm>
            <a:off x="572313" y="1491459"/>
            <a:ext cx="2662133" cy="1401567"/>
          </a:xfrm>
          <a:prstGeom prst="wedgeRoundRectCallout">
            <a:avLst>
              <a:gd name="adj1" fmla="val 41893"/>
              <a:gd name="adj2" fmla="val 65741"/>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USE CASE</a:t>
            </a:r>
          </a:p>
          <a:p>
            <a:r>
              <a:rPr lang="en-US" sz="2400" dirty="0"/>
              <a:t>Preserve session data for a user</a:t>
            </a:r>
          </a:p>
        </p:txBody>
      </p:sp>
    </p:spTree>
    <p:extLst>
      <p:ext uri="{BB962C8B-B14F-4D97-AF65-F5344CB8AC3E}">
        <p14:creationId xmlns:p14="http://schemas.microsoft.com/office/powerpoint/2010/main" val="2944684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769-53B4-49A0-B184-46C4E80EFD9B}"/>
              </a:ext>
            </a:extLst>
          </p:cNvPr>
          <p:cNvSpPr>
            <a:spLocks noGrp="1"/>
          </p:cNvSpPr>
          <p:nvPr>
            <p:ph type="title"/>
          </p:nvPr>
        </p:nvSpPr>
        <p:spPr/>
        <p:txBody>
          <a:bodyPr/>
          <a:lstStyle/>
          <a:p>
            <a:r>
              <a:rPr lang="en-US" dirty="0"/>
              <a:t>With Sticky Sessions (Session Affinity)</a:t>
            </a:r>
          </a:p>
        </p:txBody>
      </p:sp>
      <p:pic>
        <p:nvPicPr>
          <p:cNvPr id="3" name="Graphic 6">
            <a:extLst>
              <a:ext uri="{FF2B5EF4-FFF2-40B4-BE49-F238E27FC236}">
                <a16:creationId xmlns:a16="http://schemas.microsoft.com/office/drawing/2014/main" id="{8C1206AD-83FA-481D-8937-06B194B196B0}"/>
              </a:ext>
            </a:extLst>
          </p:cNvPr>
          <p:cNvPicPr>
            <a:picLocks noChangeAspect="1" noChangeArrowheads="1"/>
          </p:cNvPicPr>
          <p:nvPr/>
        </p:nvPicPr>
        <p:blipFill>
          <a:blip r:embed="rId3"/>
          <a:srcRect/>
          <a:stretch/>
        </p:blipFill>
        <p:spPr bwMode="auto">
          <a:xfrm>
            <a:off x="5715000" y="32548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16042D3-49D0-4B76-9866-2991225C75F6}"/>
              </a:ext>
            </a:extLst>
          </p:cNvPr>
          <p:cNvSpPr txBox="1"/>
          <p:nvPr/>
        </p:nvSpPr>
        <p:spPr>
          <a:xfrm>
            <a:off x="5480049" y="4197034"/>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Load Balancer</a:t>
            </a:r>
          </a:p>
        </p:txBody>
      </p:sp>
      <p:pic>
        <p:nvPicPr>
          <p:cNvPr id="10" name="Picture 9" descr="Shape&#10;&#10;Description automatically generated with low confidence">
            <a:extLst>
              <a:ext uri="{FF2B5EF4-FFF2-40B4-BE49-F238E27FC236}">
                <a16:creationId xmlns:a16="http://schemas.microsoft.com/office/drawing/2014/main" id="{CB722D8D-745D-4EAF-B903-F0DEDEAEA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3234807"/>
            <a:ext cx="802043" cy="802043"/>
          </a:xfrm>
          <a:prstGeom prst="rect">
            <a:avLst/>
          </a:prstGeom>
        </p:spPr>
      </p:pic>
      <p:pic>
        <p:nvPicPr>
          <p:cNvPr id="11" name="Picture 10" descr="Icon&#10;&#10;Description automatically generated">
            <a:extLst>
              <a:ext uri="{FF2B5EF4-FFF2-40B4-BE49-F238E27FC236}">
                <a16:creationId xmlns:a16="http://schemas.microsoft.com/office/drawing/2014/main" id="{EE304357-B0D6-4622-AE0A-62C9A8131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3341914"/>
            <a:ext cx="515127" cy="515127"/>
          </a:xfrm>
          <a:prstGeom prst="rect">
            <a:avLst/>
          </a:prstGeom>
        </p:spPr>
      </p:pic>
      <p:pic>
        <p:nvPicPr>
          <p:cNvPr id="12" name="Graphic 60">
            <a:extLst>
              <a:ext uri="{FF2B5EF4-FFF2-40B4-BE49-F238E27FC236}">
                <a16:creationId xmlns:a16="http://schemas.microsoft.com/office/drawing/2014/main" id="{E7DC6589-E65E-4FB6-865B-F0E0A4350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1638369"/>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D3997E7-B5C5-4B10-9F9C-85444B760718}"/>
              </a:ext>
            </a:extLst>
          </p:cNvPr>
          <p:cNvSpPr txBox="1"/>
          <p:nvPr/>
        </p:nvSpPr>
        <p:spPr>
          <a:xfrm>
            <a:off x="7898651" y="260901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4" name="Graphic 60">
            <a:extLst>
              <a:ext uri="{FF2B5EF4-FFF2-40B4-BE49-F238E27FC236}">
                <a16:creationId xmlns:a16="http://schemas.microsoft.com/office/drawing/2014/main" id="{F9A96C9E-0256-4AB8-8656-3E7294CC8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FA543A9-95BA-4FF2-ACE0-E211EBE20C80}"/>
              </a:ext>
            </a:extLst>
          </p:cNvPr>
          <p:cNvSpPr txBox="1"/>
          <p:nvPr/>
        </p:nvSpPr>
        <p:spPr>
          <a:xfrm>
            <a:off x="7898651"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6" name="Graphic 60">
            <a:extLst>
              <a:ext uri="{FF2B5EF4-FFF2-40B4-BE49-F238E27FC236}">
                <a16:creationId xmlns:a16="http://schemas.microsoft.com/office/drawing/2014/main" id="{E1FEBEA0-8E3A-427B-AF7F-DFF9F8480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466264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FC38B25-34B2-446E-8D2A-96CBBB8F133C}"/>
              </a:ext>
            </a:extLst>
          </p:cNvPr>
          <p:cNvSpPr txBox="1"/>
          <p:nvPr/>
        </p:nvSpPr>
        <p:spPr>
          <a:xfrm>
            <a:off x="7898651" y="563329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8" name="Straight Arrow Connector 17">
            <a:extLst>
              <a:ext uri="{FF2B5EF4-FFF2-40B4-BE49-F238E27FC236}">
                <a16:creationId xmlns:a16="http://schemas.microsoft.com/office/drawing/2014/main" id="{84171364-DB70-4F38-8148-6721CA6DF06B}"/>
              </a:ext>
            </a:extLst>
          </p:cNvPr>
          <p:cNvCxnSpPr>
            <a:cxnSpLocks/>
            <a:endCxn id="3" idx="1"/>
          </p:cNvCxnSpPr>
          <p:nvPr/>
        </p:nvCxnSpPr>
        <p:spPr>
          <a:xfrm>
            <a:off x="4349987" y="3635829"/>
            <a:ext cx="1365013" cy="0"/>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B195E8-6C35-408A-B13C-AA05D171EF78}"/>
              </a:ext>
            </a:extLst>
          </p:cNvPr>
          <p:cNvCxnSpPr>
            <a:cxnSpLocks/>
          </p:cNvCxnSpPr>
          <p:nvPr/>
        </p:nvCxnSpPr>
        <p:spPr>
          <a:xfrm flipV="1">
            <a:off x="6483947" y="1885001"/>
            <a:ext cx="1519618" cy="1125693"/>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B0CBD0-0216-4DA7-B3E7-4D98BBC14A4D}"/>
              </a:ext>
            </a:extLst>
          </p:cNvPr>
          <p:cNvCxnSpPr>
            <a:cxnSpLocks/>
          </p:cNvCxnSpPr>
          <p:nvPr/>
        </p:nvCxnSpPr>
        <p:spPr>
          <a:xfrm flipH="1">
            <a:off x="6522059" y="2039383"/>
            <a:ext cx="1462988" cy="1085653"/>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A6B549-B384-5A8C-0739-9043FA592830}"/>
              </a:ext>
            </a:extLst>
          </p:cNvPr>
          <p:cNvCxnSpPr>
            <a:cxnSpLocks/>
          </p:cNvCxnSpPr>
          <p:nvPr/>
        </p:nvCxnSpPr>
        <p:spPr>
          <a:xfrm>
            <a:off x="4348011" y="3503224"/>
            <a:ext cx="1365013" cy="0"/>
          </a:xfrm>
          <a:prstGeom prst="straightConnector1">
            <a:avLst/>
          </a:prstGeom>
          <a:ln w="285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92C0C3B-33D2-ADAD-4149-005FDBD4C61B}"/>
              </a:ext>
            </a:extLst>
          </p:cNvPr>
          <p:cNvCxnSpPr>
            <a:cxnSpLocks/>
          </p:cNvCxnSpPr>
          <p:nvPr/>
        </p:nvCxnSpPr>
        <p:spPr>
          <a:xfrm>
            <a:off x="4348011" y="3787770"/>
            <a:ext cx="1365013" cy="0"/>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38F7D29-A712-9EAA-62B5-F21910EA6DA3}"/>
              </a:ext>
            </a:extLst>
          </p:cNvPr>
          <p:cNvSpPr/>
          <p:nvPr/>
        </p:nvSpPr>
        <p:spPr>
          <a:xfrm>
            <a:off x="4434506" y="3377719"/>
            <a:ext cx="226261" cy="2262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1</a:t>
            </a:r>
          </a:p>
        </p:txBody>
      </p:sp>
      <p:sp>
        <p:nvSpPr>
          <p:cNvPr id="9" name="Oval 8">
            <a:extLst>
              <a:ext uri="{FF2B5EF4-FFF2-40B4-BE49-F238E27FC236}">
                <a16:creationId xmlns:a16="http://schemas.microsoft.com/office/drawing/2014/main" id="{E5CB74C1-4CE5-BB7C-B28B-233B7B25E63E}"/>
              </a:ext>
            </a:extLst>
          </p:cNvPr>
          <p:cNvSpPr/>
          <p:nvPr/>
        </p:nvSpPr>
        <p:spPr>
          <a:xfrm>
            <a:off x="4772360" y="3528917"/>
            <a:ext cx="226261" cy="22626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19" name="Oval 18">
            <a:extLst>
              <a:ext uri="{FF2B5EF4-FFF2-40B4-BE49-F238E27FC236}">
                <a16:creationId xmlns:a16="http://schemas.microsoft.com/office/drawing/2014/main" id="{2FD02D11-A4C9-7BBE-753E-48E76E487763}"/>
              </a:ext>
            </a:extLst>
          </p:cNvPr>
          <p:cNvSpPr/>
          <p:nvPr/>
        </p:nvSpPr>
        <p:spPr>
          <a:xfrm>
            <a:off x="5120841" y="3670696"/>
            <a:ext cx="226261" cy="22626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cxnSp>
        <p:nvCxnSpPr>
          <p:cNvPr id="5" name="Straight Arrow Connector 4">
            <a:extLst>
              <a:ext uri="{FF2B5EF4-FFF2-40B4-BE49-F238E27FC236}">
                <a16:creationId xmlns:a16="http://schemas.microsoft.com/office/drawing/2014/main" id="{6F959119-0765-311A-75D5-B13614986005}"/>
              </a:ext>
            </a:extLst>
          </p:cNvPr>
          <p:cNvCxnSpPr>
            <a:cxnSpLocks/>
          </p:cNvCxnSpPr>
          <p:nvPr/>
        </p:nvCxnSpPr>
        <p:spPr>
          <a:xfrm flipV="1">
            <a:off x="6581021" y="2179922"/>
            <a:ext cx="1519618" cy="1125693"/>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B3B4BE-550D-33A5-4ABC-D81095354CD4}"/>
              </a:ext>
            </a:extLst>
          </p:cNvPr>
          <p:cNvCxnSpPr>
            <a:cxnSpLocks/>
          </p:cNvCxnSpPr>
          <p:nvPr/>
        </p:nvCxnSpPr>
        <p:spPr>
          <a:xfrm flipH="1">
            <a:off x="6619133" y="2334304"/>
            <a:ext cx="1462988" cy="1085653"/>
          </a:xfrm>
          <a:prstGeom prst="straightConnector1">
            <a:avLst/>
          </a:prstGeom>
          <a:ln w="28575">
            <a:solidFill>
              <a:schemeClr val="accent5"/>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CDB361A-D48C-5DF9-4F53-F462800F3A74}"/>
              </a:ext>
            </a:extLst>
          </p:cNvPr>
          <p:cNvCxnSpPr>
            <a:cxnSpLocks/>
          </p:cNvCxnSpPr>
          <p:nvPr/>
        </p:nvCxnSpPr>
        <p:spPr>
          <a:xfrm flipV="1">
            <a:off x="6658501" y="2454024"/>
            <a:ext cx="1519618" cy="1125693"/>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E7E2303-8BF6-1472-9408-321196ACAC82}"/>
              </a:ext>
            </a:extLst>
          </p:cNvPr>
          <p:cNvCxnSpPr>
            <a:cxnSpLocks/>
          </p:cNvCxnSpPr>
          <p:nvPr/>
        </p:nvCxnSpPr>
        <p:spPr>
          <a:xfrm flipH="1">
            <a:off x="6696613" y="2608406"/>
            <a:ext cx="1462988" cy="1085653"/>
          </a:xfrm>
          <a:prstGeom prst="straightConnector1">
            <a:avLst/>
          </a:prstGeom>
          <a:ln w="28575">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Speech Bubble: Rectangle with Corners Rounded 24">
            <a:extLst>
              <a:ext uri="{FF2B5EF4-FFF2-40B4-BE49-F238E27FC236}">
                <a16:creationId xmlns:a16="http://schemas.microsoft.com/office/drawing/2014/main" id="{B6D46BFC-896C-A3A1-5EC3-F7D263C8DD33}"/>
              </a:ext>
            </a:extLst>
          </p:cNvPr>
          <p:cNvSpPr/>
          <p:nvPr/>
        </p:nvSpPr>
        <p:spPr>
          <a:xfrm>
            <a:off x="4666523" y="5151885"/>
            <a:ext cx="2662133" cy="1401567"/>
          </a:xfrm>
          <a:prstGeom prst="wedgeRoundRectCallout">
            <a:avLst>
              <a:gd name="adj1" fmla="val 75349"/>
              <a:gd name="adj2" fmla="val 34391"/>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Works by setting a cookie on the target group</a:t>
            </a:r>
          </a:p>
        </p:txBody>
      </p:sp>
      <p:sp>
        <p:nvSpPr>
          <p:cNvPr id="26" name="Rectangle 25">
            <a:extLst>
              <a:ext uri="{FF2B5EF4-FFF2-40B4-BE49-F238E27FC236}">
                <a16:creationId xmlns:a16="http://schemas.microsoft.com/office/drawing/2014/main" id="{B3E16B60-DCB7-17D0-CC9A-59992DD3267C}"/>
              </a:ext>
            </a:extLst>
          </p:cNvPr>
          <p:cNvSpPr/>
          <p:nvPr/>
        </p:nvSpPr>
        <p:spPr>
          <a:xfrm>
            <a:off x="7873910" y="1412060"/>
            <a:ext cx="1745103" cy="4703732"/>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27" name="TextBox 26">
            <a:extLst>
              <a:ext uri="{FF2B5EF4-FFF2-40B4-BE49-F238E27FC236}">
                <a16:creationId xmlns:a16="http://schemas.microsoft.com/office/drawing/2014/main" id="{D224B6AC-6581-9789-AEED-CD1461BDA43F}"/>
              </a:ext>
            </a:extLst>
          </p:cNvPr>
          <p:cNvSpPr txBox="1"/>
          <p:nvPr/>
        </p:nvSpPr>
        <p:spPr>
          <a:xfrm>
            <a:off x="7794849" y="6115751"/>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Target Group</a:t>
            </a:r>
          </a:p>
        </p:txBody>
      </p:sp>
    </p:spTree>
    <p:extLst>
      <p:ext uri="{BB962C8B-B14F-4D97-AF65-F5344CB8AC3E}">
        <p14:creationId xmlns:p14="http://schemas.microsoft.com/office/powerpoint/2010/main" val="857139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F7977-3CE5-6B5B-6444-C8D34A0575DE}"/>
              </a:ext>
            </a:extLst>
          </p:cNvPr>
          <p:cNvSpPr>
            <a:spLocks noGrp="1"/>
          </p:cNvSpPr>
          <p:nvPr>
            <p:ph type="title"/>
          </p:nvPr>
        </p:nvSpPr>
        <p:spPr/>
        <p:txBody>
          <a:bodyPr/>
          <a:lstStyle/>
          <a:p>
            <a:r>
              <a:rPr lang="en-US" dirty="0"/>
              <a:t>Two Types of Cookies</a:t>
            </a:r>
          </a:p>
        </p:txBody>
      </p:sp>
      <p:pic>
        <p:nvPicPr>
          <p:cNvPr id="4" name="Picture 3">
            <a:extLst>
              <a:ext uri="{FF2B5EF4-FFF2-40B4-BE49-F238E27FC236}">
                <a16:creationId xmlns:a16="http://schemas.microsoft.com/office/drawing/2014/main" id="{5E92F702-46B8-2E31-8068-8DFC5C0C3D52}"/>
              </a:ext>
            </a:extLst>
          </p:cNvPr>
          <p:cNvPicPr>
            <a:picLocks noChangeAspect="1"/>
          </p:cNvPicPr>
          <p:nvPr/>
        </p:nvPicPr>
        <p:blipFill>
          <a:blip r:embed="rId3"/>
          <a:stretch>
            <a:fillRect/>
          </a:stretch>
        </p:blipFill>
        <p:spPr>
          <a:xfrm>
            <a:off x="2330410" y="1933713"/>
            <a:ext cx="7531180" cy="2454684"/>
          </a:xfrm>
          <a:prstGeom prst="rect">
            <a:avLst/>
          </a:prstGeom>
          <a:ln>
            <a:solidFill>
              <a:schemeClr val="tx1"/>
            </a:solidFill>
          </a:ln>
        </p:spPr>
      </p:pic>
      <p:sp>
        <p:nvSpPr>
          <p:cNvPr id="5" name="Rectangle 4">
            <a:extLst>
              <a:ext uri="{FF2B5EF4-FFF2-40B4-BE49-F238E27FC236}">
                <a16:creationId xmlns:a16="http://schemas.microsoft.com/office/drawing/2014/main" id="{3F2A7417-D16D-ED67-DE3B-D02F8AB120FA}"/>
              </a:ext>
            </a:extLst>
          </p:cNvPr>
          <p:cNvSpPr/>
          <p:nvPr/>
        </p:nvSpPr>
        <p:spPr>
          <a:xfrm>
            <a:off x="2634018" y="2904993"/>
            <a:ext cx="2364681" cy="24168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6" name="Connector: Elbow 5">
            <a:extLst>
              <a:ext uri="{FF2B5EF4-FFF2-40B4-BE49-F238E27FC236}">
                <a16:creationId xmlns:a16="http://schemas.microsoft.com/office/drawing/2014/main" id="{F8BFB272-6795-13D7-FDE6-942644526D16}"/>
              </a:ext>
            </a:extLst>
          </p:cNvPr>
          <p:cNvCxnSpPr>
            <a:cxnSpLocks/>
            <a:stCxn id="5" idx="1"/>
            <a:endCxn id="8" idx="0"/>
          </p:cNvCxnSpPr>
          <p:nvPr/>
        </p:nvCxnSpPr>
        <p:spPr>
          <a:xfrm rot="10800000" flipH="1" flipV="1">
            <a:off x="2634018" y="3025835"/>
            <a:ext cx="218364" cy="1778011"/>
          </a:xfrm>
          <a:prstGeom prst="bentConnector4">
            <a:avLst>
              <a:gd name="adj1" fmla="val -473438"/>
              <a:gd name="adj2" fmla="val 85637"/>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7" name="Rectangle 6">
            <a:extLst>
              <a:ext uri="{FF2B5EF4-FFF2-40B4-BE49-F238E27FC236}">
                <a16:creationId xmlns:a16="http://schemas.microsoft.com/office/drawing/2014/main" id="{6D62613D-B210-E1D5-59EF-40AD7D46A392}"/>
              </a:ext>
            </a:extLst>
          </p:cNvPr>
          <p:cNvSpPr/>
          <p:nvPr/>
        </p:nvSpPr>
        <p:spPr>
          <a:xfrm>
            <a:off x="2634018" y="3163540"/>
            <a:ext cx="2364681" cy="22936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75944870-6254-F88F-94CD-03BDEE9A1E47}"/>
              </a:ext>
            </a:extLst>
          </p:cNvPr>
          <p:cNvSpPr/>
          <p:nvPr/>
        </p:nvSpPr>
        <p:spPr>
          <a:xfrm>
            <a:off x="555886" y="4803847"/>
            <a:ext cx="4592991" cy="986577"/>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Generated by load balancer; duration-based</a:t>
            </a:r>
          </a:p>
        </p:txBody>
      </p:sp>
      <p:cxnSp>
        <p:nvCxnSpPr>
          <p:cNvPr id="22" name="Connector: Elbow 21">
            <a:extLst>
              <a:ext uri="{FF2B5EF4-FFF2-40B4-BE49-F238E27FC236}">
                <a16:creationId xmlns:a16="http://schemas.microsoft.com/office/drawing/2014/main" id="{2B113429-F6AA-F250-56D8-72D3EBB3A691}"/>
              </a:ext>
            </a:extLst>
          </p:cNvPr>
          <p:cNvCxnSpPr>
            <a:cxnSpLocks/>
            <a:stCxn id="23" idx="1"/>
            <a:endCxn id="7" idx="3"/>
          </p:cNvCxnSpPr>
          <p:nvPr/>
        </p:nvCxnSpPr>
        <p:spPr>
          <a:xfrm rot="10800000">
            <a:off x="4998699" y="3278220"/>
            <a:ext cx="1194796" cy="240904"/>
          </a:xfrm>
          <a:prstGeom prst="bentConnector3">
            <a:avLst>
              <a:gd name="adj1" fmla="val 50000"/>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23" name="Rectangle 22">
            <a:extLst>
              <a:ext uri="{FF2B5EF4-FFF2-40B4-BE49-F238E27FC236}">
                <a16:creationId xmlns:a16="http://schemas.microsoft.com/office/drawing/2014/main" id="{39197F03-DA95-D981-EB7F-3A4392631976}"/>
              </a:ext>
            </a:extLst>
          </p:cNvPr>
          <p:cNvSpPr/>
          <p:nvPr/>
        </p:nvSpPr>
        <p:spPr>
          <a:xfrm>
            <a:off x="6193495" y="3025835"/>
            <a:ext cx="4066360" cy="986577"/>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Cookie</a:t>
            </a:r>
            <a:r>
              <a:rPr kumimoji="0" lang="en-US" sz="2600" b="0" i="0" u="none" strike="noStrike" kern="1200" cap="none" spc="0" normalizeH="0" noProof="0" dirty="0">
                <a:ln>
                  <a:noFill/>
                </a:ln>
                <a:solidFill>
                  <a:prstClr val="white"/>
                </a:solidFill>
                <a:effectLst/>
                <a:uLnTx/>
                <a:uFillTx/>
                <a:latin typeface="Trebuchet MS" panose="020B0603020202020204"/>
                <a:ea typeface="+mn-ea"/>
                <a:cs typeface="+mn-cs"/>
              </a:rPr>
              <a:t> name specified by the app; duration-based</a:t>
            </a:r>
            <a:endPar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00944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037350"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Load Balancer Sticky Sessions </a:t>
            </a:r>
          </a:p>
        </p:txBody>
      </p:sp>
      <p:pic>
        <p:nvPicPr>
          <p:cNvPr id="3" name="Picture 2" descr="A blue sign with white text&#10;&#10;Description automatically generated with medium confidence">
            <a:extLst>
              <a:ext uri="{FF2B5EF4-FFF2-40B4-BE49-F238E27FC236}">
                <a16:creationId xmlns:a16="http://schemas.microsoft.com/office/drawing/2014/main" id="{E0406CF6-CA86-35DD-1752-984FB010C1D4}"/>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343159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769-53B4-49A0-B184-46C4E80EFD9B}"/>
              </a:ext>
            </a:extLst>
          </p:cNvPr>
          <p:cNvSpPr>
            <a:spLocks noGrp="1"/>
          </p:cNvSpPr>
          <p:nvPr>
            <p:ph type="title"/>
          </p:nvPr>
        </p:nvSpPr>
        <p:spPr/>
        <p:txBody>
          <a:bodyPr/>
          <a:lstStyle/>
          <a:p>
            <a:r>
              <a:rPr lang="en-US" dirty="0"/>
              <a:t>When Instances Go Offline</a:t>
            </a:r>
          </a:p>
        </p:txBody>
      </p:sp>
      <p:pic>
        <p:nvPicPr>
          <p:cNvPr id="3" name="Graphic 6">
            <a:extLst>
              <a:ext uri="{FF2B5EF4-FFF2-40B4-BE49-F238E27FC236}">
                <a16:creationId xmlns:a16="http://schemas.microsoft.com/office/drawing/2014/main" id="{8C1206AD-83FA-481D-8937-06B194B196B0}"/>
              </a:ext>
            </a:extLst>
          </p:cNvPr>
          <p:cNvPicPr>
            <a:picLocks noChangeAspect="1" noChangeArrowheads="1"/>
          </p:cNvPicPr>
          <p:nvPr/>
        </p:nvPicPr>
        <p:blipFill>
          <a:blip r:embed="rId3"/>
          <a:srcRect/>
          <a:stretch/>
        </p:blipFill>
        <p:spPr bwMode="auto">
          <a:xfrm>
            <a:off x="5715000" y="32548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16042D3-49D0-4B76-9866-2991225C75F6}"/>
              </a:ext>
            </a:extLst>
          </p:cNvPr>
          <p:cNvSpPr txBox="1"/>
          <p:nvPr/>
        </p:nvSpPr>
        <p:spPr>
          <a:xfrm>
            <a:off x="5480049" y="4197034"/>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Load Balancer</a:t>
            </a:r>
          </a:p>
        </p:txBody>
      </p:sp>
      <p:pic>
        <p:nvPicPr>
          <p:cNvPr id="10" name="Picture 9" descr="Shape&#10;&#10;Description automatically generated with low confidence">
            <a:extLst>
              <a:ext uri="{FF2B5EF4-FFF2-40B4-BE49-F238E27FC236}">
                <a16:creationId xmlns:a16="http://schemas.microsoft.com/office/drawing/2014/main" id="{CB722D8D-745D-4EAF-B903-F0DEDEAEA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3234807"/>
            <a:ext cx="802043" cy="802043"/>
          </a:xfrm>
          <a:prstGeom prst="rect">
            <a:avLst/>
          </a:prstGeom>
        </p:spPr>
      </p:pic>
      <p:pic>
        <p:nvPicPr>
          <p:cNvPr id="11" name="Picture 10" descr="Icon&#10;&#10;Description automatically generated">
            <a:extLst>
              <a:ext uri="{FF2B5EF4-FFF2-40B4-BE49-F238E27FC236}">
                <a16:creationId xmlns:a16="http://schemas.microsoft.com/office/drawing/2014/main" id="{EE304357-B0D6-4622-AE0A-62C9A8131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3341914"/>
            <a:ext cx="515127" cy="515127"/>
          </a:xfrm>
          <a:prstGeom prst="rect">
            <a:avLst/>
          </a:prstGeom>
        </p:spPr>
      </p:pic>
      <p:pic>
        <p:nvPicPr>
          <p:cNvPr id="12" name="Graphic 60">
            <a:extLst>
              <a:ext uri="{FF2B5EF4-FFF2-40B4-BE49-F238E27FC236}">
                <a16:creationId xmlns:a16="http://schemas.microsoft.com/office/drawing/2014/main" id="{E7DC6589-E65E-4FB6-865B-F0E0A4350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1638369"/>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D3997E7-B5C5-4B10-9F9C-85444B760718}"/>
              </a:ext>
            </a:extLst>
          </p:cNvPr>
          <p:cNvSpPr txBox="1"/>
          <p:nvPr/>
        </p:nvSpPr>
        <p:spPr>
          <a:xfrm>
            <a:off x="7898651" y="260901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4" name="Graphic 60">
            <a:extLst>
              <a:ext uri="{FF2B5EF4-FFF2-40B4-BE49-F238E27FC236}">
                <a16:creationId xmlns:a16="http://schemas.microsoft.com/office/drawing/2014/main" id="{F9A96C9E-0256-4AB8-8656-3E7294CC8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FA543A9-95BA-4FF2-ACE0-E211EBE20C80}"/>
              </a:ext>
            </a:extLst>
          </p:cNvPr>
          <p:cNvSpPr txBox="1"/>
          <p:nvPr/>
        </p:nvSpPr>
        <p:spPr>
          <a:xfrm>
            <a:off x="7898651"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6" name="Graphic 60">
            <a:extLst>
              <a:ext uri="{FF2B5EF4-FFF2-40B4-BE49-F238E27FC236}">
                <a16:creationId xmlns:a16="http://schemas.microsoft.com/office/drawing/2014/main" id="{E1FEBEA0-8E3A-427B-AF7F-DFF9F8480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466264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FC38B25-34B2-446E-8D2A-96CBBB8F133C}"/>
              </a:ext>
            </a:extLst>
          </p:cNvPr>
          <p:cNvSpPr txBox="1"/>
          <p:nvPr/>
        </p:nvSpPr>
        <p:spPr>
          <a:xfrm>
            <a:off x="7898651" y="563329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8" name="Straight Arrow Connector 17">
            <a:extLst>
              <a:ext uri="{FF2B5EF4-FFF2-40B4-BE49-F238E27FC236}">
                <a16:creationId xmlns:a16="http://schemas.microsoft.com/office/drawing/2014/main" id="{84171364-DB70-4F38-8148-6721CA6DF06B}"/>
              </a:ext>
            </a:extLst>
          </p:cNvPr>
          <p:cNvCxnSpPr>
            <a:cxnSpLocks/>
            <a:endCxn id="3" idx="1"/>
          </p:cNvCxnSpPr>
          <p:nvPr/>
        </p:nvCxnSpPr>
        <p:spPr>
          <a:xfrm>
            <a:off x="4349987" y="3635829"/>
            <a:ext cx="1365013" cy="0"/>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16135A-8823-4C91-B8D4-C9F31FA23908}"/>
              </a:ext>
            </a:extLst>
          </p:cNvPr>
          <p:cNvCxnSpPr>
            <a:cxnSpLocks/>
            <a:endCxn id="14" idx="1"/>
          </p:cNvCxnSpPr>
          <p:nvPr/>
        </p:nvCxnSpPr>
        <p:spPr>
          <a:xfrm>
            <a:off x="6711950" y="3635828"/>
            <a:ext cx="1519618" cy="2"/>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6CDAB1-E675-4675-96AE-DCF3AF6EB388}"/>
              </a:ext>
            </a:extLst>
          </p:cNvPr>
          <p:cNvCxnSpPr>
            <a:cxnSpLocks/>
          </p:cNvCxnSpPr>
          <p:nvPr/>
        </p:nvCxnSpPr>
        <p:spPr>
          <a:xfrm flipH="1">
            <a:off x="6691278" y="3813497"/>
            <a:ext cx="1495646" cy="0"/>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4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769-53B4-49A0-B184-46C4E80EFD9B}"/>
              </a:ext>
            </a:extLst>
          </p:cNvPr>
          <p:cNvSpPr>
            <a:spLocks noGrp="1"/>
          </p:cNvSpPr>
          <p:nvPr>
            <p:ph type="title"/>
          </p:nvPr>
        </p:nvSpPr>
        <p:spPr/>
        <p:txBody>
          <a:bodyPr/>
          <a:lstStyle/>
          <a:p>
            <a:r>
              <a:rPr lang="en-US" dirty="0"/>
              <a:t>When Instances Go Offline</a:t>
            </a:r>
          </a:p>
        </p:txBody>
      </p:sp>
      <p:pic>
        <p:nvPicPr>
          <p:cNvPr id="3" name="Graphic 6">
            <a:extLst>
              <a:ext uri="{FF2B5EF4-FFF2-40B4-BE49-F238E27FC236}">
                <a16:creationId xmlns:a16="http://schemas.microsoft.com/office/drawing/2014/main" id="{8C1206AD-83FA-481D-8937-06B194B196B0}"/>
              </a:ext>
            </a:extLst>
          </p:cNvPr>
          <p:cNvPicPr>
            <a:picLocks noChangeAspect="1" noChangeArrowheads="1"/>
          </p:cNvPicPr>
          <p:nvPr/>
        </p:nvPicPr>
        <p:blipFill>
          <a:blip r:embed="rId3"/>
          <a:srcRect/>
          <a:stretch/>
        </p:blipFill>
        <p:spPr bwMode="auto">
          <a:xfrm>
            <a:off x="5715000" y="32548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16042D3-49D0-4B76-9866-2991225C75F6}"/>
              </a:ext>
            </a:extLst>
          </p:cNvPr>
          <p:cNvSpPr txBox="1"/>
          <p:nvPr/>
        </p:nvSpPr>
        <p:spPr>
          <a:xfrm>
            <a:off x="5480049" y="4197034"/>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Load Balancer</a:t>
            </a:r>
          </a:p>
        </p:txBody>
      </p:sp>
      <p:pic>
        <p:nvPicPr>
          <p:cNvPr id="10" name="Picture 9" descr="Shape&#10;&#10;Description automatically generated with low confidence">
            <a:extLst>
              <a:ext uri="{FF2B5EF4-FFF2-40B4-BE49-F238E27FC236}">
                <a16:creationId xmlns:a16="http://schemas.microsoft.com/office/drawing/2014/main" id="{CB722D8D-745D-4EAF-B903-F0DEDEAEA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3234807"/>
            <a:ext cx="802043" cy="802043"/>
          </a:xfrm>
          <a:prstGeom prst="rect">
            <a:avLst/>
          </a:prstGeom>
        </p:spPr>
      </p:pic>
      <p:pic>
        <p:nvPicPr>
          <p:cNvPr id="11" name="Picture 10" descr="Icon&#10;&#10;Description automatically generated">
            <a:extLst>
              <a:ext uri="{FF2B5EF4-FFF2-40B4-BE49-F238E27FC236}">
                <a16:creationId xmlns:a16="http://schemas.microsoft.com/office/drawing/2014/main" id="{EE304357-B0D6-4622-AE0A-62C9A8131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3341914"/>
            <a:ext cx="515127" cy="515127"/>
          </a:xfrm>
          <a:prstGeom prst="rect">
            <a:avLst/>
          </a:prstGeom>
        </p:spPr>
      </p:pic>
      <p:pic>
        <p:nvPicPr>
          <p:cNvPr id="12" name="Graphic 60">
            <a:extLst>
              <a:ext uri="{FF2B5EF4-FFF2-40B4-BE49-F238E27FC236}">
                <a16:creationId xmlns:a16="http://schemas.microsoft.com/office/drawing/2014/main" id="{E7DC6589-E65E-4FB6-865B-F0E0A4350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1638369"/>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D3997E7-B5C5-4B10-9F9C-85444B760718}"/>
              </a:ext>
            </a:extLst>
          </p:cNvPr>
          <p:cNvSpPr txBox="1"/>
          <p:nvPr/>
        </p:nvSpPr>
        <p:spPr>
          <a:xfrm>
            <a:off x="7898651" y="260901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4" name="Graphic 60">
            <a:extLst>
              <a:ext uri="{FF2B5EF4-FFF2-40B4-BE49-F238E27FC236}">
                <a16:creationId xmlns:a16="http://schemas.microsoft.com/office/drawing/2014/main" id="{F9A96C9E-0256-4AB8-8656-3E7294CC8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FA543A9-95BA-4FF2-ACE0-E211EBE20C80}"/>
              </a:ext>
            </a:extLst>
          </p:cNvPr>
          <p:cNvSpPr txBox="1"/>
          <p:nvPr/>
        </p:nvSpPr>
        <p:spPr>
          <a:xfrm>
            <a:off x="7898651"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6" name="Graphic 60">
            <a:extLst>
              <a:ext uri="{FF2B5EF4-FFF2-40B4-BE49-F238E27FC236}">
                <a16:creationId xmlns:a16="http://schemas.microsoft.com/office/drawing/2014/main" id="{E1FEBEA0-8E3A-427B-AF7F-DFF9F8480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466264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FC38B25-34B2-446E-8D2A-96CBBB8F133C}"/>
              </a:ext>
            </a:extLst>
          </p:cNvPr>
          <p:cNvSpPr txBox="1"/>
          <p:nvPr/>
        </p:nvSpPr>
        <p:spPr>
          <a:xfrm>
            <a:off x="7898651" y="563329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8" name="Straight Arrow Connector 17">
            <a:extLst>
              <a:ext uri="{FF2B5EF4-FFF2-40B4-BE49-F238E27FC236}">
                <a16:creationId xmlns:a16="http://schemas.microsoft.com/office/drawing/2014/main" id="{84171364-DB70-4F38-8148-6721CA6DF06B}"/>
              </a:ext>
            </a:extLst>
          </p:cNvPr>
          <p:cNvCxnSpPr>
            <a:cxnSpLocks/>
            <a:endCxn id="3" idx="1"/>
          </p:cNvCxnSpPr>
          <p:nvPr/>
        </p:nvCxnSpPr>
        <p:spPr>
          <a:xfrm>
            <a:off x="4349987" y="3635829"/>
            <a:ext cx="1365013" cy="0"/>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16135A-8823-4C91-B8D4-C9F31FA23908}"/>
              </a:ext>
            </a:extLst>
          </p:cNvPr>
          <p:cNvCxnSpPr>
            <a:cxnSpLocks/>
            <a:endCxn id="14" idx="1"/>
          </p:cNvCxnSpPr>
          <p:nvPr/>
        </p:nvCxnSpPr>
        <p:spPr>
          <a:xfrm>
            <a:off x="6711950" y="3635828"/>
            <a:ext cx="1519618" cy="2"/>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6CDAB1-E675-4675-96AE-DCF3AF6EB388}"/>
              </a:ext>
            </a:extLst>
          </p:cNvPr>
          <p:cNvCxnSpPr>
            <a:cxnSpLocks/>
          </p:cNvCxnSpPr>
          <p:nvPr/>
        </p:nvCxnSpPr>
        <p:spPr>
          <a:xfrm flipH="1">
            <a:off x="6691278" y="3813497"/>
            <a:ext cx="1495646" cy="0"/>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Multiplication Sign 4">
            <a:extLst>
              <a:ext uri="{FF2B5EF4-FFF2-40B4-BE49-F238E27FC236}">
                <a16:creationId xmlns:a16="http://schemas.microsoft.com/office/drawing/2014/main" id="{81EAB44E-FF7B-AFF2-741A-B37DD5910025}"/>
              </a:ext>
            </a:extLst>
          </p:cNvPr>
          <p:cNvSpPr/>
          <p:nvPr/>
        </p:nvSpPr>
        <p:spPr>
          <a:xfrm>
            <a:off x="7898651" y="2884943"/>
            <a:ext cx="1681128" cy="1681128"/>
          </a:xfrm>
          <a:prstGeom prst="mathMultiply">
            <a:avLst/>
          </a:prstGeom>
          <a:solidFill>
            <a:srgbClr val="E53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4503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769-53B4-49A0-B184-46C4E80EFD9B}"/>
              </a:ext>
            </a:extLst>
          </p:cNvPr>
          <p:cNvSpPr>
            <a:spLocks noGrp="1"/>
          </p:cNvSpPr>
          <p:nvPr>
            <p:ph type="title"/>
          </p:nvPr>
        </p:nvSpPr>
        <p:spPr/>
        <p:txBody>
          <a:bodyPr/>
          <a:lstStyle/>
          <a:p>
            <a:r>
              <a:rPr lang="en-US" dirty="0"/>
              <a:t>When Instances Go Offline</a:t>
            </a:r>
          </a:p>
        </p:txBody>
      </p:sp>
      <p:pic>
        <p:nvPicPr>
          <p:cNvPr id="3" name="Graphic 6">
            <a:extLst>
              <a:ext uri="{FF2B5EF4-FFF2-40B4-BE49-F238E27FC236}">
                <a16:creationId xmlns:a16="http://schemas.microsoft.com/office/drawing/2014/main" id="{8C1206AD-83FA-481D-8937-06B194B196B0}"/>
              </a:ext>
            </a:extLst>
          </p:cNvPr>
          <p:cNvPicPr>
            <a:picLocks noChangeAspect="1" noChangeArrowheads="1"/>
          </p:cNvPicPr>
          <p:nvPr/>
        </p:nvPicPr>
        <p:blipFill>
          <a:blip r:embed="rId3"/>
          <a:srcRect/>
          <a:stretch/>
        </p:blipFill>
        <p:spPr bwMode="auto">
          <a:xfrm>
            <a:off x="5715000" y="32548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16042D3-49D0-4B76-9866-2991225C75F6}"/>
              </a:ext>
            </a:extLst>
          </p:cNvPr>
          <p:cNvSpPr txBox="1"/>
          <p:nvPr/>
        </p:nvSpPr>
        <p:spPr>
          <a:xfrm>
            <a:off x="5480049" y="4197034"/>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Load Balancer</a:t>
            </a:r>
          </a:p>
        </p:txBody>
      </p:sp>
      <p:pic>
        <p:nvPicPr>
          <p:cNvPr id="10" name="Picture 9" descr="Shape&#10;&#10;Description automatically generated with low confidence">
            <a:extLst>
              <a:ext uri="{FF2B5EF4-FFF2-40B4-BE49-F238E27FC236}">
                <a16:creationId xmlns:a16="http://schemas.microsoft.com/office/drawing/2014/main" id="{CB722D8D-745D-4EAF-B903-F0DEDEAEA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3234807"/>
            <a:ext cx="802043" cy="802043"/>
          </a:xfrm>
          <a:prstGeom prst="rect">
            <a:avLst/>
          </a:prstGeom>
        </p:spPr>
      </p:pic>
      <p:pic>
        <p:nvPicPr>
          <p:cNvPr id="11" name="Picture 10" descr="Icon&#10;&#10;Description automatically generated">
            <a:extLst>
              <a:ext uri="{FF2B5EF4-FFF2-40B4-BE49-F238E27FC236}">
                <a16:creationId xmlns:a16="http://schemas.microsoft.com/office/drawing/2014/main" id="{EE304357-B0D6-4622-AE0A-62C9A8131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3341914"/>
            <a:ext cx="515127" cy="515127"/>
          </a:xfrm>
          <a:prstGeom prst="rect">
            <a:avLst/>
          </a:prstGeom>
        </p:spPr>
      </p:pic>
      <p:pic>
        <p:nvPicPr>
          <p:cNvPr id="12" name="Graphic 60">
            <a:extLst>
              <a:ext uri="{FF2B5EF4-FFF2-40B4-BE49-F238E27FC236}">
                <a16:creationId xmlns:a16="http://schemas.microsoft.com/office/drawing/2014/main" id="{E7DC6589-E65E-4FB6-865B-F0E0A4350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1638369"/>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D3997E7-B5C5-4B10-9F9C-85444B760718}"/>
              </a:ext>
            </a:extLst>
          </p:cNvPr>
          <p:cNvSpPr txBox="1"/>
          <p:nvPr/>
        </p:nvSpPr>
        <p:spPr>
          <a:xfrm>
            <a:off x="7898651" y="260901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4" name="Graphic 60">
            <a:extLst>
              <a:ext uri="{FF2B5EF4-FFF2-40B4-BE49-F238E27FC236}">
                <a16:creationId xmlns:a16="http://schemas.microsoft.com/office/drawing/2014/main" id="{F9A96C9E-0256-4AB8-8656-3E7294CC8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FA543A9-95BA-4FF2-ACE0-E211EBE20C80}"/>
              </a:ext>
            </a:extLst>
          </p:cNvPr>
          <p:cNvSpPr txBox="1"/>
          <p:nvPr/>
        </p:nvSpPr>
        <p:spPr>
          <a:xfrm>
            <a:off x="7898651"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6" name="Graphic 60">
            <a:extLst>
              <a:ext uri="{FF2B5EF4-FFF2-40B4-BE49-F238E27FC236}">
                <a16:creationId xmlns:a16="http://schemas.microsoft.com/office/drawing/2014/main" id="{E1FEBEA0-8E3A-427B-AF7F-DFF9F8480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466264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FC38B25-34B2-446E-8D2A-96CBBB8F133C}"/>
              </a:ext>
            </a:extLst>
          </p:cNvPr>
          <p:cNvSpPr txBox="1"/>
          <p:nvPr/>
        </p:nvSpPr>
        <p:spPr>
          <a:xfrm>
            <a:off x="7898651" y="563329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8" name="Straight Arrow Connector 17">
            <a:extLst>
              <a:ext uri="{FF2B5EF4-FFF2-40B4-BE49-F238E27FC236}">
                <a16:creationId xmlns:a16="http://schemas.microsoft.com/office/drawing/2014/main" id="{84171364-DB70-4F38-8148-6721CA6DF06B}"/>
              </a:ext>
            </a:extLst>
          </p:cNvPr>
          <p:cNvCxnSpPr>
            <a:cxnSpLocks/>
            <a:endCxn id="3" idx="1"/>
          </p:cNvCxnSpPr>
          <p:nvPr/>
        </p:nvCxnSpPr>
        <p:spPr>
          <a:xfrm>
            <a:off x="4349987" y="3635829"/>
            <a:ext cx="1365013" cy="0"/>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16135A-8823-4C91-B8D4-C9F31FA23908}"/>
              </a:ext>
            </a:extLst>
          </p:cNvPr>
          <p:cNvCxnSpPr>
            <a:cxnSpLocks/>
            <a:endCxn id="14" idx="1"/>
          </p:cNvCxnSpPr>
          <p:nvPr/>
        </p:nvCxnSpPr>
        <p:spPr>
          <a:xfrm>
            <a:off x="6711950" y="3635828"/>
            <a:ext cx="1519618" cy="2"/>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6CDAB1-E675-4675-96AE-DCF3AF6EB388}"/>
              </a:ext>
            </a:extLst>
          </p:cNvPr>
          <p:cNvCxnSpPr>
            <a:cxnSpLocks/>
          </p:cNvCxnSpPr>
          <p:nvPr/>
        </p:nvCxnSpPr>
        <p:spPr>
          <a:xfrm flipH="1">
            <a:off x="6691278" y="3813497"/>
            <a:ext cx="1495646" cy="0"/>
          </a:xfrm>
          <a:prstGeom prst="straightConnector1">
            <a:avLst/>
          </a:prstGeom>
          <a:ln w="2857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Multiplication Sign 4">
            <a:extLst>
              <a:ext uri="{FF2B5EF4-FFF2-40B4-BE49-F238E27FC236}">
                <a16:creationId xmlns:a16="http://schemas.microsoft.com/office/drawing/2014/main" id="{81EAB44E-FF7B-AFF2-741A-B37DD5910025}"/>
              </a:ext>
            </a:extLst>
          </p:cNvPr>
          <p:cNvSpPr/>
          <p:nvPr/>
        </p:nvSpPr>
        <p:spPr>
          <a:xfrm>
            <a:off x="7898651" y="2884943"/>
            <a:ext cx="1681128" cy="1681128"/>
          </a:xfrm>
          <a:prstGeom prst="mathMultiply">
            <a:avLst/>
          </a:prstGeom>
          <a:solidFill>
            <a:srgbClr val="E53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6" name="Speech Bubble: Rectangle with Corners Rounded 5">
            <a:extLst>
              <a:ext uri="{FF2B5EF4-FFF2-40B4-BE49-F238E27FC236}">
                <a16:creationId xmlns:a16="http://schemas.microsoft.com/office/drawing/2014/main" id="{342BCE7B-F4F1-1512-A0A2-160225032852}"/>
              </a:ext>
            </a:extLst>
          </p:cNvPr>
          <p:cNvSpPr/>
          <p:nvPr/>
        </p:nvSpPr>
        <p:spPr>
          <a:xfrm>
            <a:off x="4860535" y="1435219"/>
            <a:ext cx="2136383" cy="1401567"/>
          </a:xfrm>
          <a:prstGeom prst="wedgeRoundRectCallout">
            <a:avLst>
              <a:gd name="adj1" fmla="val 88678"/>
              <a:gd name="adj2" fmla="val 85026"/>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#1: Wait for this request to complete</a:t>
            </a:r>
          </a:p>
        </p:txBody>
      </p:sp>
      <p:sp>
        <p:nvSpPr>
          <p:cNvPr id="7" name="Speech Bubble: Rectangle with Corners Rounded 6">
            <a:extLst>
              <a:ext uri="{FF2B5EF4-FFF2-40B4-BE49-F238E27FC236}">
                <a16:creationId xmlns:a16="http://schemas.microsoft.com/office/drawing/2014/main" id="{D7C41954-A0C9-550C-BB31-D27A00B493B1}"/>
              </a:ext>
            </a:extLst>
          </p:cNvPr>
          <p:cNvSpPr/>
          <p:nvPr/>
        </p:nvSpPr>
        <p:spPr>
          <a:xfrm>
            <a:off x="4293350" y="4914671"/>
            <a:ext cx="3388640" cy="1703696"/>
          </a:xfrm>
          <a:prstGeom prst="wedgeRoundRectCallout">
            <a:avLst>
              <a:gd name="adj1" fmla="val 38703"/>
              <a:gd name="adj2" fmla="val -109724"/>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#2: Stop sending future requests to this instance; route to other instances</a:t>
            </a:r>
          </a:p>
        </p:txBody>
      </p:sp>
      <p:sp>
        <p:nvSpPr>
          <p:cNvPr id="8" name="Multiplication Sign 7">
            <a:extLst>
              <a:ext uri="{FF2B5EF4-FFF2-40B4-BE49-F238E27FC236}">
                <a16:creationId xmlns:a16="http://schemas.microsoft.com/office/drawing/2014/main" id="{839FEDC6-0C1D-47E9-9164-69E0371B327C}"/>
              </a:ext>
            </a:extLst>
          </p:cNvPr>
          <p:cNvSpPr/>
          <p:nvPr/>
        </p:nvSpPr>
        <p:spPr>
          <a:xfrm>
            <a:off x="7080288" y="3447078"/>
            <a:ext cx="490882" cy="490882"/>
          </a:xfrm>
          <a:prstGeom prst="mathMultiply">
            <a:avLst/>
          </a:prstGeom>
          <a:solidFill>
            <a:srgbClr val="E53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63293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917212" cy="5919895"/>
          </a:xfrm>
        </p:spPr>
        <p:txBody>
          <a:bodyPr/>
          <a:lstStyle/>
          <a:p>
            <a:pPr marL="0" indent="0">
              <a:spcBef>
                <a:spcPts val="600"/>
              </a:spcBef>
              <a:buSzPct val="100000"/>
              <a:buNone/>
            </a:pPr>
            <a:r>
              <a:rPr lang="en-US" sz="2600" dirty="0"/>
              <a:t>Course Introduction</a:t>
            </a:r>
          </a:p>
          <a:p>
            <a:pPr marL="0" indent="0">
              <a:spcBef>
                <a:spcPts val="600"/>
              </a:spcBef>
              <a:buSzPct val="100000"/>
              <a:buNone/>
            </a:pPr>
            <a:r>
              <a:rPr lang="en-US" sz="2600" dirty="0"/>
              <a:t>AWS Cloud Practitioner Refresher</a:t>
            </a:r>
          </a:p>
          <a:p>
            <a:pPr marL="0" indent="0">
              <a:spcBef>
                <a:spcPts val="600"/>
              </a:spcBef>
              <a:buSzPct val="100000"/>
              <a:buNone/>
            </a:pPr>
            <a:r>
              <a:rPr lang="en-US" sz="2600" dirty="0"/>
              <a:t>Authentication and Authorization – Identity and Access Management (IAM)</a:t>
            </a:r>
          </a:p>
          <a:p>
            <a:pPr marL="0" indent="0">
              <a:spcBef>
                <a:spcPts val="600"/>
              </a:spcBef>
              <a:buSzPct val="100000"/>
              <a:buNone/>
            </a:pPr>
            <a:r>
              <a:rPr lang="en-US" sz="2600" dirty="0"/>
              <a:t>Compute</a:t>
            </a:r>
          </a:p>
          <a:p>
            <a:pPr marL="0" indent="0">
              <a:spcBef>
                <a:spcPts val="600"/>
              </a:spcBef>
              <a:buSzPct val="100000"/>
              <a:buNone/>
            </a:pPr>
            <a:r>
              <a:rPr lang="en-US" sz="2600" dirty="0">
                <a:solidFill>
                  <a:schemeClr val="accent2"/>
                </a:solidFill>
              </a:rPr>
              <a:t>Elastic Load Balancing and Auto Scaling</a:t>
            </a:r>
          </a:p>
          <a:p>
            <a:pPr marL="0" indent="0">
              <a:spcBef>
                <a:spcPts val="600"/>
              </a:spcBef>
              <a:buSzPct val="100000"/>
              <a:buNone/>
            </a:pPr>
            <a:r>
              <a:rPr lang="en-US" sz="2600" dirty="0"/>
              <a:t>Networking </a:t>
            </a:r>
          </a:p>
          <a:p>
            <a:pPr marL="0" indent="0">
              <a:spcBef>
                <a:spcPts val="600"/>
              </a:spcBef>
              <a:buSzPct val="100000"/>
              <a:buNone/>
            </a:pPr>
            <a:r>
              <a:rPr lang="en-US" sz="2600" dirty="0"/>
              <a:t>Storage</a:t>
            </a:r>
          </a:p>
          <a:p>
            <a:pPr marL="0" indent="0">
              <a:spcBef>
                <a:spcPts val="600"/>
              </a:spcBef>
              <a:buSzPct val="100000"/>
              <a:buNone/>
            </a:pPr>
            <a:r>
              <a:rPr lang="en-US" sz="2600" dirty="0"/>
              <a:t>Databases</a:t>
            </a:r>
          </a:p>
          <a:p>
            <a:pPr marL="0" indent="0">
              <a:spcBef>
                <a:spcPts val="600"/>
              </a:spcBef>
              <a:buSzPct val="100000"/>
              <a:buNone/>
            </a:pPr>
            <a:r>
              <a:rPr lang="en-US" sz="2600" dirty="0"/>
              <a:t>Data Migration and Transfer</a:t>
            </a:r>
          </a:p>
          <a:p>
            <a:pPr marL="0" indent="0">
              <a:spcBef>
                <a:spcPts val="600"/>
              </a:spcBef>
              <a:buSzPct val="100000"/>
              <a:buNone/>
            </a:pPr>
            <a:r>
              <a:rPr lang="en-US" sz="2600" dirty="0"/>
              <a:t>Analytics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1)</a:t>
            </a:r>
          </a:p>
        </p:txBody>
      </p:sp>
    </p:spTree>
    <p:extLst>
      <p:ext uri="{BB962C8B-B14F-4D97-AF65-F5344CB8AC3E}">
        <p14:creationId xmlns:p14="http://schemas.microsoft.com/office/powerpoint/2010/main" val="259061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Connection Draining vs. Deregistration Delay</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596788" y="1582155"/>
            <a:ext cx="4226497"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CONNECTION</a:t>
            </a:r>
            <a:r>
              <a:rPr kumimoji="0" lang="en-US" sz="2800" b="1" i="0" u="none" strike="noStrike" kern="1200" cap="none" spc="0" normalizeH="0" noProof="0" dirty="0">
                <a:ln>
                  <a:noFill/>
                </a:ln>
                <a:solidFill>
                  <a:srgbClr val="FF9900"/>
                </a:solidFill>
                <a:effectLst/>
                <a:uLnTx/>
                <a:uFillTx/>
                <a:latin typeface="Trebuchet MS" panose="020B0603020202020204"/>
                <a:ea typeface="PS TT Commons" charset="0"/>
                <a:cs typeface="PS TT Commons" charset="0"/>
              </a:rPr>
              <a:t> DRAINING</a:t>
            </a:r>
            <a:endPar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9" name="TextBox 8">
            <a:extLst>
              <a:ext uri="{FF2B5EF4-FFF2-40B4-BE49-F238E27FC236}">
                <a16:creationId xmlns:a16="http://schemas.microsoft.com/office/drawing/2014/main" id="{E514960F-E408-4D8D-8EA8-763E0FAE2559}"/>
              </a:ext>
            </a:extLst>
          </p:cNvPr>
          <p:cNvSpPr txBox="1"/>
          <p:nvPr/>
        </p:nvSpPr>
        <p:spPr>
          <a:xfrm>
            <a:off x="6368716" y="1582155"/>
            <a:ext cx="508175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DEREGISTRATION DELAY</a:t>
            </a:r>
          </a:p>
        </p:txBody>
      </p:sp>
      <p:sp>
        <p:nvSpPr>
          <p:cNvPr id="10" name="TextBox 9">
            <a:extLst>
              <a:ext uri="{FF2B5EF4-FFF2-40B4-BE49-F238E27FC236}">
                <a16:creationId xmlns:a16="http://schemas.microsoft.com/office/drawing/2014/main" id="{B8C0DA1E-1D85-4FF7-BE86-93ACE7684235}"/>
              </a:ext>
            </a:extLst>
          </p:cNvPr>
          <p:cNvSpPr txBox="1"/>
          <p:nvPr/>
        </p:nvSpPr>
        <p:spPr>
          <a:xfrm>
            <a:off x="980505" y="2139845"/>
            <a:ext cx="4848138" cy="1830573"/>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Used by the Classic Load Balancer (deprecated)</a:t>
            </a:r>
            <a:endPar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endParaRP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659168"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Used by the Application Load Balancer and Network Load Balancer</a:t>
            </a: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231760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356F001-BE6F-D846-75DE-8BE17A444A99}"/>
              </a:ext>
            </a:extLst>
          </p:cNvPr>
          <p:cNvSpPr>
            <a:spLocks noGrp="1"/>
          </p:cNvSpPr>
          <p:nvPr>
            <p:ph type="title"/>
          </p:nvPr>
        </p:nvSpPr>
        <p:spPr/>
        <p:txBody>
          <a:bodyPr/>
          <a:lstStyle/>
          <a:p>
            <a:r>
              <a:rPr lang="en-US" dirty="0"/>
              <a:t>Connection Draining and Deregistration Delay </a:t>
            </a:r>
            <a:br>
              <a:rPr lang="en-US" dirty="0"/>
            </a:br>
            <a:r>
              <a:rPr lang="en-US" sz="2000" dirty="0"/>
              <a:t>(using target group of ALB as an example)</a:t>
            </a:r>
          </a:p>
        </p:txBody>
      </p:sp>
      <p:pic>
        <p:nvPicPr>
          <p:cNvPr id="5" name="Picture 4">
            <a:extLst>
              <a:ext uri="{FF2B5EF4-FFF2-40B4-BE49-F238E27FC236}">
                <a16:creationId xmlns:a16="http://schemas.microsoft.com/office/drawing/2014/main" id="{A3C66CD2-66D2-AB73-4BFE-34AA4855B555}"/>
              </a:ext>
            </a:extLst>
          </p:cNvPr>
          <p:cNvPicPr>
            <a:picLocks noChangeAspect="1"/>
          </p:cNvPicPr>
          <p:nvPr/>
        </p:nvPicPr>
        <p:blipFill>
          <a:blip r:embed="rId3"/>
          <a:stretch>
            <a:fillRect/>
          </a:stretch>
        </p:blipFill>
        <p:spPr>
          <a:xfrm>
            <a:off x="3133798" y="2422555"/>
            <a:ext cx="5924403" cy="2089090"/>
          </a:xfrm>
          <a:prstGeom prst="rect">
            <a:avLst/>
          </a:prstGeom>
          <a:ln>
            <a:solidFill>
              <a:schemeClr val="bg1">
                <a:lumMod val="65000"/>
              </a:schemeClr>
            </a:solidFill>
          </a:ln>
        </p:spPr>
      </p:pic>
      <p:sp>
        <p:nvSpPr>
          <p:cNvPr id="6" name="Rectangle 5">
            <a:extLst>
              <a:ext uri="{FF2B5EF4-FFF2-40B4-BE49-F238E27FC236}">
                <a16:creationId xmlns:a16="http://schemas.microsoft.com/office/drawing/2014/main" id="{2E6761AA-1520-5097-3CBF-012D42A18EE2}"/>
              </a:ext>
            </a:extLst>
          </p:cNvPr>
          <p:cNvSpPr/>
          <p:nvPr/>
        </p:nvSpPr>
        <p:spPr>
          <a:xfrm>
            <a:off x="3316406" y="4036401"/>
            <a:ext cx="1187355" cy="47524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7" name="Connector: Elbow 6">
            <a:extLst>
              <a:ext uri="{FF2B5EF4-FFF2-40B4-BE49-F238E27FC236}">
                <a16:creationId xmlns:a16="http://schemas.microsoft.com/office/drawing/2014/main" id="{76B6B0D5-0381-7AF0-253F-4AFD6041966F}"/>
              </a:ext>
            </a:extLst>
          </p:cNvPr>
          <p:cNvCxnSpPr>
            <a:cxnSpLocks/>
            <a:stCxn id="6" idx="2"/>
            <a:endCxn id="8" idx="0"/>
          </p:cNvCxnSpPr>
          <p:nvPr/>
        </p:nvCxnSpPr>
        <p:spPr>
          <a:xfrm rot="16200000" flipH="1">
            <a:off x="3708219" y="4713509"/>
            <a:ext cx="636416" cy="232687"/>
          </a:xfrm>
          <a:prstGeom prst="bentConnector3">
            <a:avLst>
              <a:gd name="adj1" fmla="val 50000"/>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8" name="Rectangle 7">
            <a:extLst>
              <a:ext uri="{FF2B5EF4-FFF2-40B4-BE49-F238E27FC236}">
                <a16:creationId xmlns:a16="http://schemas.microsoft.com/office/drawing/2014/main" id="{54D03B80-6546-735C-9B97-6CEA43286EE7}"/>
              </a:ext>
            </a:extLst>
          </p:cNvPr>
          <p:cNvSpPr/>
          <p:nvPr/>
        </p:nvSpPr>
        <p:spPr>
          <a:xfrm>
            <a:off x="560908" y="5148061"/>
            <a:ext cx="7163725" cy="1342883"/>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Default of 300 seconds (5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6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Can be set at 0 to 3600 seconds (60 minutes)</a:t>
            </a:r>
          </a:p>
        </p:txBody>
      </p:sp>
      <p:sp>
        <p:nvSpPr>
          <p:cNvPr id="24" name="Rectangle 23">
            <a:extLst>
              <a:ext uri="{FF2B5EF4-FFF2-40B4-BE49-F238E27FC236}">
                <a16:creationId xmlns:a16="http://schemas.microsoft.com/office/drawing/2014/main" id="{8D980A32-69F7-09F2-9B97-FD47B6AE0E55}"/>
              </a:ext>
            </a:extLst>
          </p:cNvPr>
          <p:cNvSpPr/>
          <p:nvPr/>
        </p:nvSpPr>
        <p:spPr>
          <a:xfrm>
            <a:off x="7534917" y="1540479"/>
            <a:ext cx="4092978" cy="2608440"/>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If requests</a:t>
            </a:r>
            <a:r>
              <a:rPr kumimoji="0" lang="en-US" sz="2600" b="0" i="0" u="none" strike="noStrike" kern="1200" cap="none" spc="0" normalizeH="0" noProof="0" dirty="0">
                <a:ln>
                  <a:noFill/>
                </a:ln>
                <a:solidFill>
                  <a:prstClr val="white"/>
                </a:solidFill>
                <a:effectLst/>
                <a:uLnTx/>
                <a:uFillTx/>
                <a:latin typeface="Trebuchet MS" panose="020B0603020202020204"/>
                <a:ea typeface="+mn-ea"/>
                <a:cs typeface="+mn-cs"/>
              </a:rPr>
              <a:t> are long-lived, set it to a higher value (and vice versa)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6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noProof="0" dirty="0">
                <a:ln>
                  <a:noFill/>
                </a:ln>
                <a:solidFill>
                  <a:prstClr val="white"/>
                </a:solidFill>
                <a:effectLst/>
                <a:uLnTx/>
                <a:uFillTx/>
                <a:latin typeface="Trebuchet MS" panose="020B0603020202020204"/>
                <a:ea typeface="+mn-ea"/>
                <a:cs typeface="+mn-cs"/>
              </a:rPr>
              <a:t>“0” will disable this feature entirely</a:t>
            </a:r>
          </a:p>
        </p:txBody>
      </p:sp>
    </p:spTree>
    <p:extLst>
      <p:ext uri="{BB962C8B-B14F-4D97-AF65-F5344CB8AC3E}">
        <p14:creationId xmlns:p14="http://schemas.microsoft.com/office/powerpoint/2010/main" val="349976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C041F818-0505-4046-A376-09201B799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075" y="2697480"/>
            <a:ext cx="1463040" cy="1463040"/>
          </a:xfrm>
          <a:prstGeom prst="rect">
            <a:avLst/>
          </a:prstGeom>
        </p:spPr>
      </p:pic>
      <p:cxnSp>
        <p:nvCxnSpPr>
          <p:cNvPr id="4" name="Straight Arrow Connector 3">
            <a:extLst>
              <a:ext uri="{FF2B5EF4-FFF2-40B4-BE49-F238E27FC236}">
                <a16:creationId xmlns:a16="http://schemas.microsoft.com/office/drawing/2014/main" id="{3EE04744-F321-4904-BA1C-55128EDE908B}"/>
              </a:ext>
            </a:extLst>
          </p:cNvPr>
          <p:cNvCxnSpPr>
            <a:cxnSpLocks/>
          </p:cNvCxnSpPr>
          <p:nvPr/>
        </p:nvCxnSpPr>
        <p:spPr>
          <a:xfrm>
            <a:off x="453854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10C183-0D8B-4FCF-8AE9-2EA8713D6F33}"/>
              </a:ext>
            </a:extLst>
          </p:cNvPr>
          <p:cNvSpPr txBox="1"/>
          <p:nvPr/>
        </p:nvSpPr>
        <p:spPr>
          <a:xfrm>
            <a:off x="5223823" y="2243115"/>
            <a:ext cx="1744354" cy="107271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Sends a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request</a:t>
            </a:r>
            <a:r>
              <a:rPr kumimoji="0" lang="en-US" sz="20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 </a:t>
            </a: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 web browser</a:t>
            </a:r>
          </a:p>
        </p:txBody>
      </p:sp>
      <p:cxnSp>
        <p:nvCxnSpPr>
          <p:cNvPr id="6" name="Straight Arrow Connector 5">
            <a:extLst>
              <a:ext uri="{FF2B5EF4-FFF2-40B4-BE49-F238E27FC236}">
                <a16:creationId xmlns:a16="http://schemas.microsoft.com/office/drawing/2014/main" id="{F4034F31-6689-463D-B5FF-CBE67F2093B2}"/>
              </a:ext>
            </a:extLst>
          </p:cNvPr>
          <p:cNvCxnSpPr>
            <a:cxnSpLocks/>
          </p:cNvCxnSpPr>
          <p:nvPr/>
        </p:nvCxnSpPr>
        <p:spPr>
          <a:xfrm>
            <a:off x="459384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5BED74-7B36-4587-8D6F-11B5682C7025}"/>
              </a:ext>
            </a:extLst>
          </p:cNvPr>
          <p:cNvSpPr txBox="1"/>
          <p:nvPr/>
        </p:nvSpPr>
        <p:spPr>
          <a:xfrm>
            <a:off x="5223823" y="3536593"/>
            <a:ext cx="1744354" cy="80839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Sends a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response</a:t>
            </a: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 back</a:t>
            </a:r>
          </a:p>
        </p:txBody>
      </p:sp>
      <p:pic>
        <p:nvPicPr>
          <p:cNvPr id="8" name="Picture 7" descr="Shape&#10;&#10;Description automatically generated with low confidence">
            <a:extLst>
              <a:ext uri="{FF2B5EF4-FFF2-40B4-BE49-F238E27FC236}">
                <a16:creationId xmlns:a16="http://schemas.microsoft.com/office/drawing/2014/main" id="{AC67E82D-A549-4DD6-9F36-CEC36BF26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374" y="2697480"/>
            <a:ext cx="1463040" cy="1463040"/>
          </a:xfrm>
          <a:prstGeom prst="rect">
            <a:avLst/>
          </a:prstGeom>
        </p:spPr>
      </p:pic>
      <p:pic>
        <p:nvPicPr>
          <p:cNvPr id="9" name="Picture 8" descr="Icon&#10;&#10;Description automatically generated">
            <a:extLst>
              <a:ext uri="{FF2B5EF4-FFF2-40B4-BE49-F238E27FC236}">
                <a16:creationId xmlns:a16="http://schemas.microsoft.com/office/drawing/2014/main" id="{821EB75B-C8D4-4127-A6AD-7F32EB174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203" y="3019027"/>
            <a:ext cx="802043" cy="802043"/>
          </a:xfrm>
          <a:prstGeom prst="rect">
            <a:avLst/>
          </a:prstGeom>
        </p:spPr>
      </p:pic>
      <p:sp>
        <p:nvSpPr>
          <p:cNvPr id="10" name="Title 9">
            <a:extLst>
              <a:ext uri="{FF2B5EF4-FFF2-40B4-BE49-F238E27FC236}">
                <a16:creationId xmlns:a16="http://schemas.microsoft.com/office/drawing/2014/main" id="{3D915880-237C-46D3-BF2A-2B7F0DDF0B33}"/>
              </a:ext>
            </a:extLst>
          </p:cNvPr>
          <p:cNvSpPr>
            <a:spLocks noGrp="1"/>
          </p:cNvSpPr>
          <p:nvPr>
            <p:ph type="title"/>
          </p:nvPr>
        </p:nvSpPr>
        <p:spPr/>
        <p:txBody>
          <a:bodyPr/>
          <a:lstStyle/>
          <a:p>
            <a:r>
              <a:rPr lang="en-US" dirty="0"/>
              <a:t>Understanding Certificates</a:t>
            </a:r>
          </a:p>
        </p:txBody>
      </p:sp>
    </p:spTree>
    <p:extLst>
      <p:ext uri="{BB962C8B-B14F-4D97-AF65-F5344CB8AC3E}">
        <p14:creationId xmlns:p14="http://schemas.microsoft.com/office/powerpoint/2010/main" val="188724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C041F818-0505-4046-A376-09201B799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075" y="2697480"/>
            <a:ext cx="1463040" cy="1463040"/>
          </a:xfrm>
          <a:prstGeom prst="rect">
            <a:avLst/>
          </a:prstGeom>
        </p:spPr>
      </p:pic>
      <p:cxnSp>
        <p:nvCxnSpPr>
          <p:cNvPr id="4" name="Straight Arrow Connector 3">
            <a:extLst>
              <a:ext uri="{FF2B5EF4-FFF2-40B4-BE49-F238E27FC236}">
                <a16:creationId xmlns:a16="http://schemas.microsoft.com/office/drawing/2014/main" id="{3EE04744-F321-4904-BA1C-55128EDE908B}"/>
              </a:ext>
            </a:extLst>
          </p:cNvPr>
          <p:cNvCxnSpPr>
            <a:cxnSpLocks/>
          </p:cNvCxnSpPr>
          <p:nvPr/>
        </p:nvCxnSpPr>
        <p:spPr>
          <a:xfrm>
            <a:off x="453854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10C183-0D8B-4FCF-8AE9-2EA8713D6F33}"/>
              </a:ext>
            </a:extLst>
          </p:cNvPr>
          <p:cNvSpPr txBox="1"/>
          <p:nvPr/>
        </p:nvSpPr>
        <p:spPr>
          <a:xfrm>
            <a:off x="5223823" y="2569888"/>
            <a:ext cx="1744354" cy="61835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Super secret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request</a:t>
            </a:r>
          </a:p>
        </p:txBody>
      </p:sp>
      <p:cxnSp>
        <p:nvCxnSpPr>
          <p:cNvPr id="6" name="Straight Arrow Connector 5">
            <a:extLst>
              <a:ext uri="{FF2B5EF4-FFF2-40B4-BE49-F238E27FC236}">
                <a16:creationId xmlns:a16="http://schemas.microsoft.com/office/drawing/2014/main" id="{F4034F31-6689-463D-B5FF-CBE67F2093B2}"/>
              </a:ext>
            </a:extLst>
          </p:cNvPr>
          <p:cNvCxnSpPr>
            <a:cxnSpLocks/>
          </p:cNvCxnSpPr>
          <p:nvPr/>
        </p:nvCxnSpPr>
        <p:spPr>
          <a:xfrm>
            <a:off x="459384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5BED74-7B36-4587-8D6F-11B5682C7025}"/>
              </a:ext>
            </a:extLst>
          </p:cNvPr>
          <p:cNvSpPr txBox="1"/>
          <p:nvPr/>
        </p:nvSpPr>
        <p:spPr>
          <a:xfrm>
            <a:off x="5223823" y="3536593"/>
            <a:ext cx="1744354" cy="80839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Super secret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response</a:t>
            </a:r>
          </a:p>
        </p:txBody>
      </p:sp>
      <p:pic>
        <p:nvPicPr>
          <p:cNvPr id="8" name="Picture 7" descr="Shape&#10;&#10;Description automatically generated with low confidence">
            <a:extLst>
              <a:ext uri="{FF2B5EF4-FFF2-40B4-BE49-F238E27FC236}">
                <a16:creationId xmlns:a16="http://schemas.microsoft.com/office/drawing/2014/main" id="{AC67E82D-A549-4DD6-9F36-CEC36BF26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374" y="2697480"/>
            <a:ext cx="1463040" cy="1463040"/>
          </a:xfrm>
          <a:prstGeom prst="rect">
            <a:avLst/>
          </a:prstGeom>
        </p:spPr>
      </p:pic>
      <p:pic>
        <p:nvPicPr>
          <p:cNvPr id="9" name="Picture 8" descr="Icon&#10;&#10;Description automatically generated">
            <a:extLst>
              <a:ext uri="{FF2B5EF4-FFF2-40B4-BE49-F238E27FC236}">
                <a16:creationId xmlns:a16="http://schemas.microsoft.com/office/drawing/2014/main" id="{821EB75B-C8D4-4127-A6AD-7F32EB174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203" y="3019027"/>
            <a:ext cx="802043" cy="802043"/>
          </a:xfrm>
          <a:prstGeom prst="rect">
            <a:avLst/>
          </a:prstGeom>
        </p:spPr>
      </p:pic>
      <p:sp>
        <p:nvSpPr>
          <p:cNvPr id="10" name="Title 9">
            <a:extLst>
              <a:ext uri="{FF2B5EF4-FFF2-40B4-BE49-F238E27FC236}">
                <a16:creationId xmlns:a16="http://schemas.microsoft.com/office/drawing/2014/main" id="{3D915880-237C-46D3-BF2A-2B7F0DDF0B33}"/>
              </a:ext>
            </a:extLst>
          </p:cNvPr>
          <p:cNvSpPr>
            <a:spLocks noGrp="1"/>
          </p:cNvSpPr>
          <p:nvPr>
            <p:ph type="title"/>
          </p:nvPr>
        </p:nvSpPr>
        <p:spPr/>
        <p:txBody>
          <a:bodyPr/>
          <a:lstStyle/>
          <a:p>
            <a:r>
              <a:rPr lang="en-US" dirty="0"/>
              <a:t>Understanding Certificates</a:t>
            </a:r>
          </a:p>
        </p:txBody>
      </p:sp>
    </p:spTree>
    <p:extLst>
      <p:ext uri="{BB962C8B-B14F-4D97-AF65-F5344CB8AC3E}">
        <p14:creationId xmlns:p14="http://schemas.microsoft.com/office/powerpoint/2010/main" val="678662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C041F818-0505-4046-A376-09201B799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075" y="2697480"/>
            <a:ext cx="1463040" cy="1463040"/>
          </a:xfrm>
          <a:prstGeom prst="rect">
            <a:avLst/>
          </a:prstGeom>
        </p:spPr>
      </p:pic>
      <p:cxnSp>
        <p:nvCxnSpPr>
          <p:cNvPr id="4" name="Straight Arrow Connector 3">
            <a:extLst>
              <a:ext uri="{FF2B5EF4-FFF2-40B4-BE49-F238E27FC236}">
                <a16:creationId xmlns:a16="http://schemas.microsoft.com/office/drawing/2014/main" id="{3EE04744-F321-4904-BA1C-55128EDE908B}"/>
              </a:ext>
            </a:extLst>
          </p:cNvPr>
          <p:cNvCxnSpPr>
            <a:cxnSpLocks/>
          </p:cNvCxnSpPr>
          <p:nvPr/>
        </p:nvCxnSpPr>
        <p:spPr>
          <a:xfrm>
            <a:off x="453854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10C183-0D8B-4FCF-8AE9-2EA8713D6F33}"/>
              </a:ext>
            </a:extLst>
          </p:cNvPr>
          <p:cNvSpPr txBox="1"/>
          <p:nvPr/>
        </p:nvSpPr>
        <p:spPr>
          <a:xfrm>
            <a:off x="5223823" y="2569888"/>
            <a:ext cx="1744354" cy="61835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Super secret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request</a:t>
            </a:r>
          </a:p>
        </p:txBody>
      </p:sp>
      <p:cxnSp>
        <p:nvCxnSpPr>
          <p:cNvPr id="6" name="Straight Arrow Connector 5">
            <a:extLst>
              <a:ext uri="{FF2B5EF4-FFF2-40B4-BE49-F238E27FC236}">
                <a16:creationId xmlns:a16="http://schemas.microsoft.com/office/drawing/2014/main" id="{F4034F31-6689-463D-B5FF-CBE67F2093B2}"/>
              </a:ext>
            </a:extLst>
          </p:cNvPr>
          <p:cNvCxnSpPr>
            <a:cxnSpLocks/>
          </p:cNvCxnSpPr>
          <p:nvPr/>
        </p:nvCxnSpPr>
        <p:spPr>
          <a:xfrm>
            <a:off x="459384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5BED74-7B36-4587-8D6F-11B5682C7025}"/>
              </a:ext>
            </a:extLst>
          </p:cNvPr>
          <p:cNvSpPr txBox="1"/>
          <p:nvPr/>
        </p:nvSpPr>
        <p:spPr>
          <a:xfrm>
            <a:off x="5223823" y="3536593"/>
            <a:ext cx="1744354" cy="80839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Super secret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response</a:t>
            </a:r>
          </a:p>
        </p:txBody>
      </p:sp>
      <p:pic>
        <p:nvPicPr>
          <p:cNvPr id="8" name="Picture 7" descr="Shape&#10;&#10;Description automatically generated with low confidence">
            <a:extLst>
              <a:ext uri="{FF2B5EF4-FFF2-40B4-BE49-F238E27FC236}">
                <a16:creationId xmlns:a16="http://schemas.microsoft.com/office/drawing/2014/main" id="{AC67E82D-A549-4DD6-9F36-CEC36BF26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374" y="2697480"/>
            <a:ext cx="1463040" cy="1463040"/>
          </a:xfrm>
          <a:prstGeom prst="rect">
            <a:avLst/>
          </a:prstGeom>
        </p:spPr>
      </p:pic>
      <p:pic>
        <p:nvPicPr>
          <p:cNvPr id="9" name="Picture 8" descr="Icon&#10;&#10;Description automatically generated">
            <a:extLst>
              <a:ext uri="{FF2B5EF4-FFF2-40B4-BE49-F238E27FC236}">
                <a16:creationId xmlns:a16="http://schemas.microsoft.com/office/drawing/2014/main" id="{821EB75B-C8D4-4127-A6AD-7F32EB174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203" y="3019027"/>
            <a:ext cx="802043" cy="802043"/>
          </a:xfrm>
          <a:prstGeom prst="rect">
            <a:avLst/>
          </a:prstGeom>
        </p:spPr>
      </p:pic>
      <p:sp>
        <p:nvSpPr>
          <p:cNvPr id="10" name="Title 9">
            <a:extLst>
              <a:ext uri="{FF2B5EF4-FFF2-40B4-BE49-F238E27FC236}">
                <a16:creationId xmlns:a16="http://schemas.microsoft.com/office/drawing/2014/main" id="{3D915880-237C-46D3-BF2A-2B7F0DDF0B33}"/>
              </a:ext>
            </a:extLst>
          </p:cNvPr>
          <p:cNvSpPr>
            <a:spLocks noGrp="1"/>
          </p:cNvSpPr>
          <p:nvPr>
            <p:ph type="title"/>
          </p:nvPr>
        </p:nvSpPr>
        <p:spPr/>
        <p:txBody>
          <a:bodyPr/>
          <a:lstStyle/>
          <a:p>
            <a:r>
              <a:rPr lang="en-US" dirty="0"/>
              <a:t>Understanding Certificates</a:t>
            </a:r>
          </a:p>
        </p:txBody>
      </p:sp>
      <p:pic>
        <p:nvPicPr>
          <p:cNvPr id="11" name="Picture 10" descr="A picture containing text, sign&#10;&#10;Description automatically generated">
            <a:extLst>
              <a:ext uri="{FF2B5EF4-FFF2-40B4-BE49-F238E27FC236}">
                <a16:creationId xmlns:a16="http://schemas.microsoft.com/office/drawing/2014/main" id="{197B4BE7-B613-4AB7-8C81-801223B3D6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3075" y="2325256"/>
            <a:ext cx="489264" cy="489264"/>
          </a:xfrm>
          <a:prstGeom prst="rect">
            <a:avLst/>
          </a:prstGeom>
          <a:solidFill>
            <a:schemeClr val="bg1"/>
          </a:solidFill>
        </p:spPr>
      </p:pic>
      <p:sp>
        <p:nvSpPr>
          <p:cNvPr id="12" name="TextBox 11">
            <a:extLst>
              <a:ext uri="{FF2B5EF4-FFF2-40B4-BE49-F238E27FC236}">
                <a16:creationId xmlns:a16="http://schemas.microsoft.com/office/drawing/2014/main" id="{074490B4-C30E-4B8C-9D6F-742E9B0A2E2F}"/>
              </a:ext>
            </a:extLst>
          </p:cNvPr>
          <p:cNvSpPr txBox="1"/>
          <p:nvPr/>
        </p:nvSpPr>
        <p:spPr>
          <a:xfrm>
            <a:off x="9766115" y="2480711"/>
            <a:ext cx="1940332" cy="1896577"/>
          </a:xfrm>
          <a:prstGeom prst="rect">
            <a:avLst/>
          </a:prstGeom>
          <a:solidFill>
            <a:schemeClr val="bg1"/>
          </a:solidFill>
        </p:spPr>
        <p:txBody>
          <a:bodyPr vert="horz" wrap="square" lIns="0" tIns="32970" rIns="65939" bIns="32970" rtlCol="0" anchor="b" anchorCtr="0">
            <a:noAutofit/>
          </a:bodyPr>
          <a:lstStyle/>
          <a:p>
            <a:pPr marL="228600" marR="0" lvl="0" indent="-228600" algn="l" defTabSz="439502" rtl="0" eaLnBrk="1" fontAlgn="auto" latinLnBrk="0" hangingPunct="1">
              <a:lnSpc>
                <a:spcPct val="100000"/>
              </a:lnSpc>
              <a:spcBef>
                <a:spcPct val="0"/>
              </a:spcBef>
              <a:spcAft>
                <a:spcPts val="0"/>
              </a:spcAft>
              <a:buClrTx/>
              <a:buSzTx/>
              <a:buFontTx/>
              <a:buAutoNum type="arabicParenR"/>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Identifies the server as reputable</a:t>
            </a:r>
          </a:p>
          <a:p>
            <a:pPr marL="228600" marR="0" lvl="0" indent="-228600" algn="l" defTabSz="439502" rtl="0" eaLnBrk="1" fontAlgn="auto" latinLnBrk="0" hangingPunct="1">
              <a:lnSpc>
                <a:spcPct val="100000"/>
              </a:lnSpc>
              <a:spcBef>
                <a:spcPct val="0"/>
              </a:spcBef>
              <a:spcAft>
                <a:spcPts val="0"/>
              </a:spcAft>
              <a:buClrTx/>
              <a:buSzTx/>
              <a:buFontTx/>
              <a:buAutoNum type="arabicParenR"/>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Ensures communication between us is encrypted</a:t>
            </a:r>
            <a:endPar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13" name="TextBox 12">
            <a:extLst>
              <a:ext uri="{FF2B5EF4-FFF2-40B4-BE49-F238E27FC236}">
                <a16:creationId xmlns:a16="http://schemas.microsoft.com/office/drawing/2014/main" id="{D72BB46A-ECC0-4454-BC4D-6A0418D8EEE8}"/>
              </a:ext>
            </a:extLst>
          </p:cNvPr>
          <p:cNvSpPr txBox="1"/>
          <p:nvPr/>
        </p:nvSpPr>
        <p:spPr>
          <a:xfrm>
            <a:off x="8141696" y="2073013"/>
            <a:ext cx="812022" cy="26610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SSL/TLS</a:t>
            </a:r>
          </a:p>
        </p:txBody>
      </p:sp>
    </p:spTree>
    <p:extLst>
      <p:ext uri="{BB962C8B-B14F-4D97-AF65-F5344CB8AC3E}">
        <p14:creationId xmlns:p14="http://schemas.microsoft.com/office/powerpoint/2010/main" val="268762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C041F818-0505-4046-A376-09201B799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075" y="2697480"/>
            <a:ext cx="1463040" cy="1463040"/>
          </a:xfrm>
          <a:prstGeom prst="rect">
            <a:avLst/>
          </a:prstGeom>
        </p:spPr>
      </p:pic>
      <p:cxnSp>
        <p:nvCxnSpPr>
          <p:cNvPr id="4" name="Straight Arrow Connector 3">
            <a:extLst>
              <a:ext uri="{FF2B5EF4-FFF2-40B4-BE49-F238E27FC236}">
                <a16:creationId xmlns:a16="http://schemas.microsoft.com/office/drawing/2014/main" id="{3EE04744-F321-4904-BA1C-55128EDE908B}"/>
              </a:ext>
            </a:extLst>
          </p:cNvPr>
          <p:cNvCxnSpPr>
            <a:cxnSpLocks/>
          </p:cNvCxnSpPr>
          <p:nvPr/>
        </p:nvCxnSpPr>
        <p:spPr>
          <a:xfrm>
            <a:off x="4538546" y="2883691"/>
            <a:ext cx="367990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10C183-0D8B-4FCF-8AE9-2EA8713D6F33}"/>
              </a:ext>
            </a:extLst>
          </p:cNvPr>
          <p:cNvSpPr txBox="1"/>
          <p:nvPr/>
        </p:nvSpPr>
        <p:spPr>
          <a:xfrm>
            <a:off x="5223823" y="2569888"/>
            <a:ext cx="1744354" cy="61835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Super secret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request</a:t>
            </a:r>
          </a:p>
        </p:txBody>
      </p:sp>
      <p:cxnSp>
        <p:nvCxnSpPr>
          <p:cNvPr id="6" name="Straight Arrow Connector 5">
            <a:extLst>
              <a:ext uri="{FF2B5EF4-FFF2-40B4-BE49-F238E27FC236}">
                <a16:creationId xmlns:a16="http://schemas.microsoft.com/office/drawing/2014/main" id="{F4034F31-6689-463D-B5FF-CBE67F2093B2}"/>
              </a:ext>
            </a:extLst>
          </p:cNvPr>
          <p:cNvCxnSpPr>
            <a:cxnSpLocks/>
          </p:cNvCxnSpPr>
          <p:nvPr/>
        </p:nvCxnSpPr>
        <p:spPr>
          <a:xfrm>
            <a:off x="4593844" y="3940790"/>
            <a:ext cx="3624605" cy="2"/>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5BED74-7B36-4587-8D6F-11B5682C7025}"/>
              </a:ext>
            </a:extLst>
          </p:cNvPr>
          <p:cNvSpPr txBox="1"/>
          <p:nvPr/>
        </p:nvSpPr>
        <p:spPr>
          <a:xfrm>
            <a:off x="5223823" y="3536593"/>
            <a:ext cx="1744354" cy="808395"/>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Super secret </a:t>
            </a:r>
            <a:r>
              <a:rPr kumimoji="0" lang="en-US" sz="20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response</a:t>
            </a:r>
          </a:p>
        </p:txBody>
      </p:sp>
      <p:pic>
        <p:nvPicPr>
          <p:cNvPr id="8" name="Picture 7" descr="Shape&#10;&#10;Description automatically generated with low confidence">
            <a:extLst>
              <a:ext uri="{FF2B5EF4-FFF2-40B4-BE49-F238E27FC236}">
                <a16:creationId xmlns:a16="http://schemas.microsoft.com/office/drawing/2014/main" id="{AC67E82D-A549-4DD6-9F36-CEC36BF26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374" y="2697480"/>
            <a:ext cx="1463040" cy="1463040"/>
          </a:xfrm>
          <a:prstGeom prst="rect">
            <a:avLst/>
          </a:prstGeom>
        </p:spPr>
      </p:pic>
      <p:pic>
        <p:nvPicPr>
          <p:cNvPr id="9" name="Picture 8" descr="Icon&#10;&#10;Description automatically generated">
            <a:extLst>
              <a:ext uri="{FF2B5EF4-FFF2-40B4-BE49-F238E27FC236}">
                <a16:creationId xmlns:a16="http://schemas.microsoft.com/office/drawing/2014/main" id="{821EB75B-C8D4-4127-A6AD-7F32EB174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203" y="3019027"/>
            <a:ext cx="802043" cy="802043"/>
          </a:xfrm>
          <a:prstGeom prst="rect">
            <a:avLst/>
          </a:prstGeom>
        </p:spPr>
      </p:pic>
      <p:sp>
        <p:nvSpPr>
          <p:cNvPr id="10" name="Title 9">
            <a:extLst>
              <a:ext uri="{FF2B5EF4-FFF2-40B4-BE49-F238E27FC236}">
                <a16:creationId xmlns:a16="http://schemas.microsoft.com/office/drawing/2014/main" id="{3D915880-237C-46D3-BF2A-2B7F0DDF0B33}"/>
              </a:ext>
            </a:extLst>
          </p:cNvPr>
          <p:cNvSpPr>
            <a:spLocks noGrp="1"/>
          </p:cNvSpPr>
          <p:nvPr>
            <p:ph type="title"/>
          </p:nvPr>
        </p:nvSpPr>
        <p:spPr/>
        <p:txBody>
          <a:bodyPr/>
          <a:lstStyle/>
          <a:p>
            <a:r>
              <a:rPr lang="en-US" dirty="0"/>
              <a:t>Understanding Certificates</a:t>
            </a:r>
          </a:p>
        </p:txBody>
      </p:sp>
      <p:pic>
        <p:nvPicPr>
          <p:cNvPr id="11" name="Picture 10" descr="A picture containing text, sign&#10;&#10;Description automatically generated">
            <a:extLst>
              <a:ext uri="{FF2B5EF4-FFF2-40B4-BE49-F238E27FC236}">
                <a16:creationId xmlns:a16="http://schemas.microsoft.com/office/drawing/2014/main" id="{197B4BE7-B613-4AB7-8C81-801223B3D6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3075" y="2325256"/>
            <a:ext cx="489264" cy="489264"/>
          </a:xfrm>
          <a:prstGeom prst="rect">
            <a:avLst/>
          </a:prstGeom>
          <a:solidFill>
            <a:schemeClr val="bg1"/>
          </a:solidFill>
        </p:spPr>
      </p:pic>
      <p:sp>
        <p:nvSpPr>
          <p:cNvPr id="12" name="TextBox 11">
            <a:extLst>
              <a:ext uri="{FF2B5EF4-FFF2-40B4-BE49-F238E27FC236}">
                <a16:creationId xmlns:a16="http://schemas.microsoft.com/office/drawing/2014/main" id="{074490B4-C30E-4B8C-9D6F-742E9B0A2E2F}"/>
              </a:ext>
            </a:extLst>
          </p:cNvPr>
          <p:cNvSpPr txBox="1"/>
          <p:nvPr/>
        </p:nvSpPr>
        <p:spPr>
          <a:xfrm>
            <a:off x="9766115" y="2480711"/>
            <a:ext cx="1940332" cy="1896577"/>
          </a:xfrm>
          <a:prstGeom prst="rect">
            <a:avLst/>
          </a:prstGeom>
          <a:solidFill>
            <a:schemeClr val="bg1"/>
          </a:solidFill>
        </p:spPr>
        <p:txBody>
          <a:bodyPr vert="horz" wrap="square" lIns="0" tIns="32970" rIns="65939" bIns="32970" rtlCol="0" anchor="b" anchorCtr="0">
            <a:noAutofit/>
          </a:bodyPr>
          <a:lstStyle/>
          <a:p>
            <a:pPr marL="228600" marR="0" lvl="0" indent="-228600" algn="l" defTabSz="439502" rtl="0" eaLnBrk="1" fontAlgn="auto" latinLnBrk="0" hangingPunct="1">
              <a:lnSpc>
                <a:spcPct val="100000"/>
              </a:lnSpc>
              <a:spcBef>
                <a:spcPct val="0"/>
              </a:spcBef>
              <a:spcAft>
                <a:spcPts val="0"/>
              </a:spcAft>
              <a:buClrTx/>
              <a:buSzTx/>
              <a:buFontTx/>
              <a:buAutoNum type="arabicParenR"/>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Identifies the server as reputable</a:t>
            </a:r>
          </a:p>
          <a:p>
            <a:pPr marL="228600" marR="0" lvl="0" indent="-228600" algn="l" defTabSz="439502" rtl="0" eaLnBrk="1" fontAlgn="auto" latinLnBrk="0" hangingPunct="1">
              <a:lnSpc>
                <a:spcPct val="100000"/>
              </a:lnSpc>
              <a:spcBef>
                <a:spcPct val="0"/>
              </a:spcBef>
              <a:spcAft>
                <a:spcPts val="0"/>
              </a:spcAft>
              <a:buClrTx/>
              <a:buSzTx/>
              <a:buFontTx/>
              <a:buAutoNum type="arabicParenR"/>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Ensures communication between us is encrypted</a:t>
            </a:r>
            <a:endPar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13" name="TextBox 12">
            <a:extLst>
              <a:ext uri="{FF2B5EF4-FFF2-40B4-BE49-F238E27FC236}">
                <a16:creationId xmlns:a16="http://schemas.microsoft.com/office/drawing/2014/main" id="{D72BB46A-ECC0-4454-BC4D-6A0418D8EEE8}"/>
              </a:ext>
            </a:extLst>
          </p:cNvPr>
          <p:cNvSpPr txBox="1"/>
          <p:nvPr/>
        </p:nvSpPr>
        <p:spPr>
          <a:xfrm>
            <a:off x="8141696" y="2073013"/>
            <a:ext cx="812022" cy="26610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SSL/TLS</a:t>
            </a:r>
          </a:p>
        </p:txBody>
      </p:sp>
      <p:sp>
        <p:nvSpPr>
          <p:cNvPr id="2" name="Rectangle 1">
            <a:extLst>
              <a:ext uri="{FF2B5EF4-FFF2-40B4-BE49-F238E27FC236}">
                <a16:creationId xmlns:a16="http://schemas.microsoft.com/office/drawing/2014/main" id="{5BA6A9E2-F4F3-4562-82AC-6787B191E914}"/>
              </a:ext>
            </a:extLst>
          </p:cNvPr>
          <p:cNvSpPr/>
          <p:nvPr/>
        </p:nvSpPr>
        <p:spPr>
          <a:xfrm>
            <a:off x="0" y="0"/>
            <a:ext cx="12192000" cy="6858000"/>
          </a:xfrm>
          <a:prstGeom prst="rect">
            <a:avLst/>
          </a:prstGeom>
          <a:solidFill>
            <a:schemeClr val="bg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0" b="0" i="0" u="none" strike="noStrike" kern="1200" cap="none" spc="0" normalizeH="0" baseline="0" noProof="0" dirty="0">
                <a:ln>
                  <a:noFill/>
                </a:ln>
                <a:solidFill>
                  <a:srgbClr val="FFFFFF"/>
                </a:solidFill>
                <a:effectLst/>
                <a:uLnTx/>
                <a:uFillTx/>
                <a:latin typeface="Trebuchet MS" panose="020B0603020202020204"/>
                <a:ea typeface="+mn-ea"/>
                <a:cs typeface="+mn-cs"/>
              </a:rPr>
              <a:t>How does this work with load balancing?</a:t>
            </a:r>
          </a:p>
        </p:txBody>
      </p:sp>
    </p:spTree>
    <p:extLst>
      <p:ext uri="{BB962C8B-B14F-4D97-AF65-F5344CB8AC3E}">
        <p14:creationId xmlns:p14="http://schemas.microsoft.com/office/powerpoint/2010/main" val="3230859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EE59-10B1-45CF-84F2-3F2A1BABE93E}"/>
              </a:ext>
            </a:extLst>
          </p:cNvPr>
          <p:cNvSpPr>
            <a:spLocks noGrp="1"/>
          </p:cNvSpPr>
          <p:nvPr>
            <p:ph type="title"/>
          </p:nvPr>
        </p:nvSpPr>
        <p:spPr/>
        <p:txBody>
          <a:bodyPr/>
          <a:lstStyle/>
          <a:p>
            <a:r>
              <a:rPr lang="en-US" dirty="0"/>
              <a:t>Certificates with a Load Balancer</a:t>
            </a:r>
          </a:p>
        </p:txBody>
      </p:sp>
      <p:sp>
        <p:nvSpPr>
          <p:cNvPr id="5" name="TextBox 4">
            <a:extLst>
              <a:ext uri="{FF2B5EF4-FFF2-40B4-BE49-F238E27FC236}">
                <a16:creationId xmlns:a16="http://schemas.microsoft.com/office/drawing/2014/main" id="{EAEB72B6-1FAF-45F6-939C-4F409EF2396D}"/>
              </a:ext>
            </a:extLst>
          </p:cNvPr>
          <p:cNvSpPr txBox="1"/>
          <p:nvPr/>
        </p:nvSpPr>
        <p:spPr>
          <a:xfrm>
            <a:off x="4793218" y="4219097"/>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Load Balancer</a:t>
            </a:r>
          </a:p>
        </p:txBody>
      </p:sp>
      <p:pic>
        <p:nvPicPr>
          <p:cNvPr id="6" name="Picture 5" descr="Shape&#10;&#10;Description automatically generated with low confidence">
            <a:extLst>
              <a:ext uri="{FF2B5EF4-FFF2-40B4-BE49-F238E27FC236}">
                <a16:creationId xmlns:a16="http://schemas.microsoft.com/office/drawing/2014/main" id="{C5785056-4041-49E0-A878-E2E92851F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304" y="3074242"/>
            <a:ext cx="1231901" cy="1231901"/>
          </a:xfrm>
          <a:prstGeom prst="rect">
            <a:avLst/>
          </a:prstGeom>
        </p:spPr>
      </p:pic>
      <p:pic>
        <p:nvPicPr>
          <p:cNvPr id="7" name="Picture 6" descr="Icon&#10;&#10;Description automatically generated">
            <a:extLst>
              <a:ext uri="{FF2B5EF4-FFF2-40B4-BE49-F238E27FC236}">
                <a16:creationId xmlns:a16="http://schemas.microsoft.com/office/drawing/2014/main" id="{B7FCF158-5FD9-4751-97AD-7457CE9DD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830" y="3283857"/>
            <a:ext cx="515127" cy="515127"/>
          </a:xfrm>
          <a:prstGeom prst="rect">
            <a:avLst/>
          </a:prstGeom>
        </p:spPr>
      </p:pic>
      <p:pic>
        <p:nvPicPr>
          <p:cNvPr id="8" name="Graphic 60">
            <a:extLst>
              <a:ext uri="{FF2B5EF4-FFF2-40B4-BE49-F238E27FC236}">
                <a16:creationId xmlns:a16="http://schemas.microsoft.com/office/drawing/2014/main" id="{893528DA-2119-45C8-BC83-E79593DF0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1497" y="2032685"/>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E5600AA-11C3-4D74-B495-14850AC04F3D}"/>
              </a:ext>
            </a:extLst>
          </p:cNvPr>
          <p:cNvSpPr txBox="1"/>
          <p:nvPr/>
        </p:nvSpPr>
        <p:spPr>
          <a:xfrm>
            <a:off x="8334043" y="3281368"/>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0" name="Graphic 60">
            <a:extLst>
              <a:ext uri="{FF2B5EF4-FFF2-40B4-BE49-F238E27FC236}">
                <a16:creationId xmlns:a16="http://schemas.microsoft.com/office/drawing/2014/main" id="{63FC959D-638F-4967-8501-F8683A6AF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1497" y="3842526"/>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0652F4A-911C-417D-A089-6268516C5BDC}"/>
              </a:ext>
            </a:extLst>
          </p:cNvPr>
          <p:cNvSpPr txBox="1"/>
          <p:nvPr/>
        </p:nvSpPr>
        <p:spPr>
          <a:xfrm>
            <a:off x="8345038" y="514065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4" name="Straight Arrow Connector 13">
            <a:extLst>
              <a:ext uri="{FF2B5EF4-FFF2-40B4-BE49-F238E27FC236}">
                <a16:creationId xmlns:a16="http://schemas.microsoft.com/office/drawing/2014/main" id="{FF17F85B-1A53-4CE9-B5C6-55FA9847474B}"/>
              </a:ext>
            </a:extLst>
          </p:cNvPr>
          <p:cNvCxnSpPr>
            <a:cxnSpLocks/>
            <a:stCxn id="7" idx="3"/>
            <a:endCxn id="41" idx="1"/>
          </p:cNvCxnSpPr>
          <p:nvPr/>
        </p:nvCxnSpPr>
        <p:spPr>
          <a:xfrm>
            <a:off x="3207957" y="3541421"/>
            <a:ext cx="1797098" cy="10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62E373-9F98-4123-9366-98B096D81809}"/>
              </a:ext>
            </a:extLst>
          </p:cNvPr>
          <p:cNvCxnSpPr>
            <a:cxnSpLocks/>
            <a:stCxn id="41" idx="3"/>
            <a:endCxn id="8" idx="1"/>
          </p:cNvCxnSpPr>
          <p:nvPr/>
        </p:nvCxnSpPr>
        <p:spPr>
          <a:xfrm flipV="1">
            <a:off x="6149789" y="2681747"/>
            <a:ext cx="2361708" cy="86069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A7EA97-08DB-4206-9E29-DE81F9C72981}"/>
              </a:ext>
            </a:extLst>
          </p:cNvPr>
          <p:cNvCxnSpPr>
            <a:cxnSpLocks/>
            <a:stCxn id="41" idx="3"/>
            <a:endCxn id="10" idx="1"/>
          </p:cNvCxnSpPr>
          <p:nvPr/>
        </p:nvCxnSpPr>
        <p:spPr>
          <a:xfrm>
            <a:off x="6149789" y="3542443"/>
            <a:ext cx="2361708" cy="94914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0187CCC-DECC-4B5E-95E5-414BAE6F89C2}"/>
              </a:ext>
            </a:extLst>
          </p:cNvPr>
          <p:cNvSpPr/>
          <p:nvPr/>
        </p:nvSpPr>
        <p:spPr>
          <a:xfrm>
            <a:off x="8029844" y="1688320"/>
            <a:ext cx="2193471" cy="4015794"/>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36" name="TextBox 35">
            <a:extLst>
              <a:ext uri="{FF2B5EF4-FFF2-40B4-BE49-F238E27FC236}">
                <a16:creationId xmlns:a16="http://schemas.microsoft.com/office/drawing/2014/main" id="{9BDBC0F3-5059-4D67-9BA1-110F19F39E5C}"/>
              </a:ext>
            </a:extLst>
          </p:cNvPr>
          <p:cNvSpPr txBox="1"/>
          <p:nvPr/>
        </p:nvSpPr>
        <p:spPr>
          <a:xfrm>
            <a:off x="8197951" y="5680301"/>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Target Group</a:t>
            </a:r>
          </a:p>
        </p:txBody>
      </p:sp>
      <p:sp>
        <p:nvSpPr>
          <p:cNvPr id="37" name="TextBox 36">
            <a:extLst>
              <a:ext uri="{FF2B5EF4-FFF2-40B4-BE49-F238E27FC236}">
                <a16:creationId xmlns:a16="http://schemas.microsoft.com/office/drawing/2014/main" id="{2ABE5F9A-3748-4005-8036-AF3CCE5A2B96}"/>
              </a:ext>
            </a:extLst>
          </p:cNvPr>
          <p:cNvSpPr txBox="1"/>
          <p:nvPr/>
        </p:nvSpPr>
        <p:spPr>
          <a:xfrm>
            <a:off x="3490555" y="3156637"/>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a:t>
            </a:r>
            <a:r>
              <a:rPr kumimoji="0" lang="en-US" sz="1600" b="1"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S</a:t>
            </a:r>
          </a:p>
        </p:txBody>
      </p:sp>
      <p:sp>
        <p:nvSpPr>
          <p:cNvPr id="38" name="TextBox 37">
            <a:extLst>
              <a:ext uri="{FF2B5EF4-FFF2-40B4-BE49-F238E27FC236}">
                <a16:creationId xmlns:a16="http://schemas.microsoft.com/office/drawing/2014/main" id="{53F69227-D1A5-4FD7-A5CC-E9F971D6C327}"/>
              </a:ext>
            </a:extLst>
          </p:cNvPr>
          <p:cNvSpPr txBox="1"/>
          <p:nvPr/>
        </p:nvSpPr>
        <p:spPr>
          <a:xfrm>
            <a:off x="8707792" y="2577015"/>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pic>
        <p:nvPicPr>
          <p:cNvPr id="41" name="Graphic 8">
            <a:extLst>
              <a:ext uri="{FF2B5EF4-FFF2-40B4-BE49-F238E27FC236}">
                <a16:creationId xmlns:a16="http://schemas.microsoft.com/office/drawing/2014/main" id="{F1F93DAE-1B1C-45BB-B9C1-B0E0C97C2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55" y="2970076"/>
            <a:ext cx="1144734" cy="114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0194AC6D-B450-481C-9787-86054D690ABB}"/>
              </a:ext>
            </a:extLst>
          </p:cNvPr>
          <p:cNvSpPr txBox="1"/>
          <p:nvPr/>
        </p:nvSpPr>
        <p:spPr>
          <a:xfrm>
            <a:off x="8686339" y="4392855"/>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pic>
        <p:nvPicPr>
          <p:cNvPr id="3" name="Picture 2" descr="A picture containing text, sign&#10;&#10;Description automatically generated">
            <a:extLst>
              <a:ext uri="{FF2B5EF4-FFF2-40B4-BE49-F238E27FC236}">
                <a16:creationId xmlns:a16="http://schemas.microsoft.com/office/drawing/2014/main" id="{D6FB4573-5B32-B077-A64F-AD205263EF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4426" y="2680726"/>
            <a:ext cx="489264" cy="489264"/>
          </a:xfrm>
          <a:prstGeom prst="rect">
            <a:avLst/>
          </a:prstGeom>
          <a:solidFill>
            <a:schemeClr val="bg1"/>
          </a:solidFill>
        </p:spPr>
      </p:pic>
      <p:sp>
        <p:nvSpPr>
          <p:cNvPr id="4" name="TextBox 3">
            <a:extLst>
              <a:ext uri="{FF2B5EF4-FFF2-40B4-BE49-F238E27FC236}">
                <a16:creationId xmlns:a16="http://schemas.microsoft.com/office/drawing/2014/main" id="{A540614D-8592-0842-5929-AA9AE5978965}"/>
              </a:ext>
            </a:extLst>
          </p:cNvPr>
          <p:cNvSpPr txBox="1"/>
          <p:nvPr/>
        </p:nvSpPr>
        <p:spPr>
          <a:xfrm>
            <a:off x="4813047" y="2428483"/>
            <a:ext cx="812022" cy="26610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SSL/TLS</a:t>
            </a:r>
          </a:p>
        </p:txBody>
      </p:sp>
      <p:sp>
        <p:nvSpPr>
          <p:cNvPr id="12" name="TextBox 11">
            <a:extLst>
              <a:ext uri="{FF2B5EF4-FFF2-40B4-BE49-F238E27FC236}">
                <a16:creationId xmlns:a16="http://schemas.microsoft.com/office/drawing/2014/main" id="{2C7DDF45-8B46-EE37-7B35-F0D85CB51B76}"/>
              </a:ext>
            </a:extLst>
          </p:cNvPr>
          <p:cNvSpPr txBox="1"/>
          <p:nvPr/>
        </p:nvSpPr>
        <p:spPr>
          <a:xfrm rot="20367539">
            <a:off x="6466438" y="2762249"/>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 through </a:t>
            </a: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VPC</a:t>
            </a:r>
            <a:endParaRPr kumimoji="0" lang="en-US" sz="1600" b="1"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endParaRPr>
          </a:p>
        </p:txBody>
      </p:sp>
      <p:sp>
        <p:nvSpPr>
          <p:cNvPr id="13" name="TextBox 12">
            <a:extLst>
              <a:ext uri="{FF2B5EF4-FFF2-40B4-BE49-F238E27FC236}">
                <a16:creationId xmlns:a16="http://schemas.microsoft.com/office/drawing/2014/main" id="{EF8CF0FE-B4DB-48D8-75B9-4A7C42F52600}"/>
              </a:ext>
            </a:extLst>
          </p:cNvPr>
          <p:cNvSpPr txBox="1"/>
          <p:nvPr/>
        </p:nvSpPr>
        <p:spPr>
          <a:xfrm rot="1308136">
            <a:off x="6557098" y="4176547"/>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 through </a:t>
            </a:r>
            <a:r>
              <a:rPr kumimoji="0" lang="en-US" sz="16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VPC</a:t>
            </a:r>
            <a:endParaRPr kumimoji="0" lang="en-US" sz="1600" b="1"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135777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EE59-10B1-45CF-84F2-3F2A1BABE93E}"/>
              </a:ext>
            </a:extLst>
          </p:cNvPr>
          <p:cNvSpPr>
            <a:spLocks noGrp="1"/>
          </p:cNvSpPr>
          <p:nvPr>
            <p:ph type="title"/>
          </p:nvPr>
        </p:nvSpPr>
        <p:spPr/>
        <p:txBody>
          <a:bodyPr/>
          <a:lstStyle/>
          <a:p>
            <a:r>
              <a:rPr lang="en-US" dirty="0"/>
              <a:t>The Load Balancer’s HTTPS Listener</a:t>
            </a:r>
          </a:p>
        </p:txBody>
      </p:sp>
      <p:pic>
        <p:nvPicPr>
          <p:cNvPr id="19" name="Picture 18">
            <a:extLst>
              <a:ext uri="{FF2B5EF4-FFF2-40B4-BE49-F238E27FC236}">
                <a16:creationId xmlns:a16="http://schemas.microsoft.com/office/drawing/2014/main" id="{FEACA883-22E5-F871-1D68-999D88D3BD83}"/>
              </a:ext>
            </a:extLst>
          </p:cNvPr>
          <p:cNvPicPr>
            <a:picLocks noChangeAspect="1"/>
          </p:cNvPicPr>
          <p:nvPr/>
        </p:nvPicPr>
        <p:blipFill>
          <a:blip r:embed="rId3"/>
          <a:stretch>
            <a:fillRect/>
          </a:stretch>
        </p:blipFill>
        <p:spPr>
          <a:xfrm>
            <a:off x="3287786" y="1279048"/>
            <a:ext cx="5616427" cy="5220152"/>
          </a:xfrm>
          <a:prstGeom prst="rect">
            <a:avLst/>
          </a:prstGeom>
          <a:ln>
            <a:solidFill>
              <a:schemeClr val="bg1">
                <a:lumMod val="65000"/>
              </a:schemeClr>
            </a:solidFill>
          </a:ln>
        </p:spPr>
      </p:pic>
      <p:sp>
        <p:nvSpPr>
          <p:cNvPr id="20" name="Rectangle 19">
            <a:extLst>
              <a:ext uri="{FF2B5EF4-FFF2-40B4-BE49-F238E27FC236}">
                <a16:creationId xmlns:a16="http://schemas.microsoft.com/office/drawing/2014/main" id="{1032FF6E-0FF1-D7A5-EA8B-F0BD4348B578}"/>
              </a:ext>
            </a:extLst>
          </p:cNvPr>
          <p:cNvSpPr/>
          <p:nvPr/>
        </p:nvSpPr>
        <p:spPr>
          <a:xfrm>
            <a:off x="3357349" y="2065874"/>
            <a:ext cx="1937982" cy="63638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21" name="Connector: Elbow 20">
            <a:extLst>
              <a:ext uri="{FF2B5EF4-FFF2-40B4-BE49-F238E27FC236}">
                <a16:creationId xmlns:a16="http://schemas.microsoft.com/office/drawing/2014/main" id="{0B37908A-352B-EC22-3B68-82639A9C2E28}"/>
              </a:ext>
            </a:extLst>
          </p:cNvPr>
          <p:cNvCxnSpPr>
            <a:cxnSpLocks/>
            <a:stCxn id="22" idx="3"/>
            <a:endCxn id="23" idx="2"/>
          </p:cNvCxnSpPr>
          <p:nvPr/>
        </p:nvCxnSpPr>
        <p:spPr>
          <a:xfrm flipV="1">
            <a:off x="7915701" y="4822176"/>
            <a:ext cx="1368228" cy="988855"/>
          </a:xfrm>
          <a:prstGeom prst="bentConnector2">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22" name="Rectangle 21">
            <a:extLst>
              <a:ext uri="{FF2B5EF4-FFF2-40B4-BE49-F238E27FC236}">
                <a16:creationId xmlns:a16="http://schemas.microsoft.com/office/drawing/2014/main" id="{A02852E2-5574-B953-F511-4EAA87A5B619}"/>
              </a:ext>
            </a:extLst>
          </p:cNvPr>
          <p:cNvSpPr/>
          <p:nvPr/>
        </p:nvSpPr>
        <p:spPr>
          <a:xfrm>
            <a:off x="3357349" y="5122862"/>
            <a:ext cx="4558352" cy="1376337"/>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3" name="Rectangle 22">
            <a:extLst>
              <a:ext uri="{FF2B5EF4-FFF2-40B4-BE49-F238E27FC236}">
                <a16:creationId xmlns:a16="http://schemas.microsoft.com/office/drawing/2014/main" id="{492F28FC-C6E6-F8AF-BE0B-C006FEB0CB15}"/>
              </a:ext>
            </a:extLst>
          </p:cNvPr>
          <p:cNvSpPr/>
          <p:nvPr/>
        </p:nvSpPr>
        <p:spPr>
          <a:xfrm>
            <a:off x="6896671" y="2606722"/>
            <a:ext cx="4774515" cy="2215454"/>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600" dirty="0"/>
              <a:t>Specifies a default certificate</a:t>
            </a:r>
          </a:p>
          <a:p>
            <a:pPr marL="342900" indent="-342900">
              <a:buFont typeface="Arial" panose="020B0604020202020204" pitchFamily="34" charset="0"/>
              <a:buChar char="•"/>
            </a:pPr>
            <a:r>
              <a:rPr lang="en-US" sz="2600" dirty="0"/>
              <a:t>Load from AWS Certificate Manager (ACM), IAM, or a manual import</a:t>
            </a:r>
          </a:p>
        </p:txBody>
      </p:sp>
    </p:spTree>
    <p:extLst>
      <p:ext uri="{BB962C8B-B14F-4D97-AF65-F5344CB8AC3E}">
        <p14:creationId xmlns:p14="http://schemas.microsoft.com/office/powerpoint/2010/main" val="60975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EE59-10B1-45CF-84F2-3F2A1BABE93E}"/>
              </a:ext>
            </a:extLst>
          </p:cNvPr>
          <p:cNvSpPr>
            <a:spLocks noGrp="1"/>
          </p:cNvSpPr>
          <p:nvPr>
            <p:ph type="title"/>
          </p:nvPr>
        </p:nvSpPr>
        <p:spPr/>
        <p:txBody>
          <a:bodyPr/>
          <a:lstStyle/>
          <a:p>
            <a:r>
              <a:rPr lang="en-US" dirty="0"/>
              <a:t>Server Name Indication (</a:t>
            </a:r>
            <a:r>
              <a:rPr lang="en-US" dirty="0" err="1"/>
              <a:t>SNI</a:t>
            </a:r>
            <a:r>
              <a:rPr lang="en-US" dirty="0"/>
              <a:t>)</a:t>
            </a:r>
          </a:p>
        </p:txBody>
      </p:sp>
      <p:sp>
        <p:nvSpPr>
          <p:cNvPr id="5" name="TextBox 4">
            <a:extLst>
              <a:ext uri="{FF2B5EF4-FFF2-40B4-BE49-F238E27FC236}">
                <a16:creationId xmlns:a16="http://schemas.microsoft.com/office/drawing/2014/main" id="{EAEB72B6-1FAF-45F6-939C-4F409EF2396D}"/>
              </a:ext>
            </a:extLst>
          </p:cNvPr>
          <p:cNvSpPr txBox="1"/>
          <p:nvPr/>
        </p:nvSpPr>
        <p:spPr>
          <a:xfrm>
            <a:off x="4793218" y="4219097"/>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Load Balancer</a:t>
            </a:r>
          </a:p>
        </p:txBody>
      </p:sp>
      <p:pic>
        <p:nvPicPr>
          <p:cNvPr id="6" name="Picture 5" descr="Shape&#10;&#10;Description automatically generated with low confidence">
            <a:extLst>
              <a:ext uri="{FF2B5EF4-FFF2-40B4-BE49-F238E27FC236}">
                <a16:creationId xmlns:a16="http://schemas.microsoft.com/office/drawing/2014/main" id="{C5785056-4041-49E0-A878-E2E92851F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304" y="3074242"/>
            <a:ext cx="1231901" cy="1231901"/>
          </a:xfrm>
          <a:prstGeom prst="rect">
            <a:avLst/>
          </a:prstGeom>
        </p:spPr>
      </p:pic>
      <p:pic>
        <p:nvPicPr>
          <p:cNvPr id="7" name="Picture 6" descr="Icon&#10;&#10;Description automatically generated">
            <a:extLst>
              <a:ext uri="{FF2B5EF4-FFF2-40B4-BE49-F238E27FC236}">
                <a16:creationId xmlns:a16="http://schemas.microsoft.com/office/drawing/2014/main" id="{B7FCF158-5FD9-4751-97AD-7457CE9DD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830" y="3283857"/>
            <a:ext cx="515127" cy="515127"/>
          </a:xfrm>
          <a:prstGeom prst="rect">
            <a:avLst/>
          </a:prstGeom>
        </p:spPr>
      </p:pic>
      <p:pic>
        <p:nvPicPr>
          <p:cNvPr id="8" name="Graphic 60">
            <a:extLst>
              <a:ext uri="{FF2B5EF4-FFF2-40B4-BE49-F238E27FC236}">
                <a16:creationId xmlns:a16="http://schemas.microsoft.com/office/drawing/2014/main" id="{893528DA-2119-45C8-BC83-E79593DF0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1497" y="1664192"/>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E5600AA-11C3-4D74-B495-14850AC04F3D}"/>
              </a:ext>
            </a:extLst>
          </p:cNvPr>
          <p:cNvSpPr txBox="1"/>
          <p:nvPr/>
        </p:nvSpPr>
        <p:spPr>
          <a:xfrm>
            <a:off x="8224859" y="2912875"/>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www.website</a:t>
            </a:r>
            <a:r>
              <a:rPr kumimoji="0" lang="en-US" sz="1600" b="1"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A</a:t>
            </a: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.com</a:t>
            </a:r>
          </a:p>
        </p:txBody>
      </p:sp>
      <p:pic>
        <p:nvPicPr>
          <p:cNvPr id="10" name="Graphic 60">
            <a:extLst>
              <a:ext uri="{FF2B5EF4-FFF2-40B4-BE49-F238E27FC236}">
                <a16:creationId xmlns:a16="http://schemas.microsoft.com/office/drawing/2014/main" id="{63FC959D-638F-4967-8501-F8683A6AF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1497" y="4361144"/>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FF17F85B-1A53-4CE9-B5C6-55FA9847474B}"/>
              </a:ext>
            </a:extLst>
          </p:cNvPr>
          <p:cNvCxnSpPr>
            <a:cxnSpLocks/>
            <a:stCxn id="7" idx="3"/>
            <a:endCxn id="41" idx="1"/>
          </p:cNvCxnSpPr>
          <p:nvPr/>
        </p:nvCxnSpPr>
        <p:spPr>
          <a:xfrm>
            <a:off x="3207957" y="3541421"/>
            <a:ext cx="1797098" cy="10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62E373-9F98-4123-9366-98B096D81809}"/>
              </a:ext>
            </a:extLst>
          </p:cNvPr>
          <p:cNvCxnSpPr>
            <a:cxnSpLocks/>
            <a:stCxn id="41" idx="3"/>
            <a:endCxn id="18" idx="1"/>
          </p:cNvCxnSpPr>
          <p:nvPr/>
        </p:nvCxnSpPr>
        <p:spPr>
          <a:xfrm flipV="1">
            <a:off x="6149789" y="2502831"/>
            <a:ext cx="1880055" cy="103961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A7EA97-08DB-4206-9E29-DE81F9C72981}"/>
              </a:ext>
            </a:extLst>
          </p:cNvPr>
          <p:cNvCxnSpPr>
            <a:cxnSpLocks/>
            <a:stCxn id="41" idx="3"/>
            <a:endCxn id="21" idx="1"/>
          </p:cNvCxnSpPr>
          <p:nvPr/>
        </p:nvCxnSpPr>
        <p:spPr>
          <a:xfrm>
            <a:off x="6149789" y="3542443"/>
            <a:ext cx="1880055" cy="149385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1" name="Graphic 8">
            <a:extLst>
              <a:ext uri="{FF2B5EF4-FFF2-40B4-BE49-F238E27FC236}">
                <a16:creationId xmlns:a16="http://schemas.microsoft.com/office/drawing/2014/main" id="{F1F93DAE-1B1C-45BB-B9C1-B0E0C97C2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55" y="2970076"/>
            <a:ext cx="1144734" cy="114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8DC6FDB7-7638-7820-DB34-862B77E2AEBE}"/>
              </a:ext>
            </a:extLst>
          </p:cNvPr>
          <p:cNvSpPr txBox="1"/>
          <p:nvPr/>
        </p:nvSpPr>
        <p:spPr>
          <a:xfrm>
            <a:off x="8208946" y="5625295"/>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www.website</a:t>
            </a:r>
            <a:r>
              <a:rPr lang="en-US" sz="1600" b="1" dirty="0">
                <a:solidFill>
                  <a:srgbClr val="FF0000"/>
                </a:solidFill>
                <a:latin typeface="Trebuchet MS" panose="020B0603020202020204"/>
                <a:ea typeface="PS TT Commons" charset="0"/>
                <a:cs typeface="PS TT Commons" charset="0"/>
              </a:rPr>
              <a:t>B</a:t>
            </a: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.com</a:t>
            </a:r>
          </a:p>
        </p:txBody>
      </p:sp>
      <p:sp>
        <p:nvSpPr>
          <p:cNvPr id="18" name="Rectangle 17">
            <a:extLst>
              <a:ext uri="{FF2B5EF4-FFF2-40B4-BE49-F238E27FC236}">
                <a16:creationId xmlns:a16="http://schemas.microsoft.com/office/drawing/2014/main" id="{F3362F75-EC56-3018-971C-88E0A676C6AA}"/>
              </a:ext>
            </a:extLst>
          </p:cNvPr>
          <p:cNvSpPr/>
          <p:nvPr/>
        </p:nvSpPr>
        <p:spPr>
          <a:xfrm>
            <a:off x="8029844" y="1565488"/>
            <a:ext cx="2193471" cy="1874686"/>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19" name="TextBox 18">
            <a:extLst>
              <a:ext uri="{FF2B5EF4-FFF2-40B4-BE49-F238E27FC236}">
                <a16:creationId xmlns:a16="http://schemas.microsoft.com/office/drawing/2014/main" id="{AFB2E98A-7D60-5D29-CF0C-5D86B02FD9C8}"/>
              </a:ext>
            </a:extLst>
          </p:cNvPr>
          <p:cNvSpPr txBox="1"/>
          <p:nvPr/>
        </p:nvSpPr>
        <p:spPr>
          <a:xfrm>
            <a:off x="8174967" y="3429279"/>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Target Group</a:t>
            </a:r>
          </a:p>
        </p:txBody>
      </p:sp>
      <p:sp>
        <p:nvSpPr>
          <p:cNvPr id="21" name="Rectangle 20">
            <a:extLst>
              <a:ext uri="{FF2B5EF4-FFF2-40B4-BE49-F238E27FC236}">
                <a16:creationId xmlns:a16="http://schemas.microsoft.com/office/drawing/2014/main" id="{46D86D6D-0E8F-55B7-D022-9830394E7582}"/>
              </a:ext>
            </a:extLst>
          </p:cNvPr>
          <p:cNvSpPr/>
          <p:nvPr/>
        </p:nvSpPr>
        <p:spPr>
          <a:xfrm>
            <a:off x="8029844" y="4098952"/>
            <a:ext cx="2193471" cy="1874686"/>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22" name="TextBox 21">
            <a:extLst>
              <a:ext uri="{FF2B5EF4-FFF2-40B4-BE49-F238E27FC236}">
                <a16:creationId xmlns:a16="http://schemas.microsoft.com/office/drawing/2014/main" id="{E423CC44-2A14-1F76-89A7-FE79B6624147}"/>
              </a:ext>
            </a:extLst>
          </p:cNvPr>
          <p:cNvSpPr txBox="1"/>
          <p:nvPr/>
        </p:nvSpPr>
        <p:spPr>
          <a:xfrm>
            <a:off x="8174967" y="5962743"/>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Target Group</a:t>
            </a:r>
          </a:p>
        </p:txBody>
      </p:sp>
    </p:spTree>
    <p:extLst>
      <p:ext uri="{BB962C8B-B14F-4D97-AF65-F5344CB8AC3E}">
        <p14:creationId xmlns:p14="http://schemas.microsoft.com/office/powerpoint/2010/main" val="38878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EE59-10B1-45CF-84F2-3F2A1BABE93E}"/>
              </a:ext>
            </a:extLst>
          </p:cNvPr>
          <p:cNvSpPr>
            <a:spLocks noGrp="1"/>
          </p:cNvSpPr>
          <p:nvPr>
            <p:ph type="title"/>
          </p:nvPr>
        </p:nvSpPr>
        <p:spPr/>
        <p:txBody>
          <a:bodyPr/>
          <a:lstStyle/>
          <a:p>
            <a:r>
              <a:rPr lang="en-US" dirty="0"/>
              <a:t>Server Name Indication (</a:t>
            </a:r>
            <a:r>
              <a:rPr lang="en-US" dirty="0" err="1"/>
              <a:t>SNI</a:t>
            </a:r>
            <a:r>
              <a:rPr lang="en-US" dirty="0"/>
              <a:t>)</a:t>
            </a:r>
          </a:p>
        </p:txBody>
      </p:sp>
      <p:sp>
        <p:nvSpPr>
          <p:cNvPr id="5" name="TextBox 4">
            <a:extLst>
              <a:ext uri="{FF2B5EF4-FFF2-40B4-BE49-F238E27FC236}">
                <a16:creationId xmlns:a16="http://schemas.microsoft.com/office/drawing/2014/main" id="{EAEB72B6-1FAF-45F6-939C-4F409EF2396D}"/>
              </a:ext>
            </a:extLst>
          </p:cNvPr>
          <p:cNvSpPr txBox="1"/>
          <p:nvPr/>
        </p:nvSpPr>
        <p:spPr>
          <a:xfrm>
            <a:off x="4793218" y="4219097"/>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Load Balancer</a:t>
            </a:r>
          </a:p>
        </p:txBody>
      </p:sp>
      <p:pic>
        <p:nvPicPr>
          <p:cNvPr id="6" name="Picture 5" descr="Shape&#10;&#10;Description automatically generated with low confidence">
            <a:extLst>
              <a:ext uri="{FF2B5EF4-FFF2-40B4-BE49-F238E27FC236}">
                <a16:creationId xmlns:a16="http://schemas.microsoft.com/office/drawing/2014/main" id="{C5785056-4041-49E0-A878-E2E92851F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304" y="3074242"/>
            <a:ext cx="1231901" cy="1231901"/>
          </a:xfrm>
          <a:prstGeom prst="rect">
            <a:avLst/>
          </a:prstGeom>
        </p:spPr>
      </p:pic>
      <p:pic>
        <p:nvPicPr>
          <p:cNvPr id="7" name="Picture 6" descr="Icon&#10;&#10;Description automatically generated">
            <a:extLst>
              <a:ext uri="{FF2B5EF4-FFF2-40B4-BE49-F238E27FC236}">
                <a16:creationId xmlns:a16="http://schemas.microsoft.com/office/drawing/2014/main" id="{B7FCF158-5FD9-4751-97AD-7457CE9DD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830" y="3283857"/>
            <a:ext cx="515127" cy="515127"/>
          </a:xfrm>
          <a:prstGeom prst="rect">
            <a:avLst/>
          </a:prstGeom>
        </p:spPr>
      </p:pic>
      <p:pic>
        <p:nvPicPr>
          <p:cNvPr id="8" name="Graphic 60">
            <a:extLst>
              <a:ext uri="{FF2B5EF4-FFF2-40B4-BE49-F238E27FC236}">
                <a16:creationId xmlns:a16="http://schemas.microsoft.com/office/drawing/2014/main" id="{893528DA-2119-45C8-BC83-E79593DF0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1497" y="1664192"/>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E5600AA-11C3-4D74-B495-14850AC04F3D}"/>
              </a:ext>
            </a:extLst>
          </p:cNvPr>
          <p:cNvSpPr txBox="1"/>
          <p:nvPr/>
        </p:nvSpPr>
        <p:spPr>
          <a:xfrm>
            <a:off x="8224859" y="2912875"/>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www.website</a:t>
            </a:r>
            <a:r>
              <a:rPr kumimoji="0" lang="en-US" sz="1600" b="1"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A</a:t>
            </a: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.com</a:t>
            </a:r>
          </a:p>
        </p:txBody>
      </p:sp>
      <p:pic>
        <p:nvPicPr>
          <p:cNvPr id="10" name="Graphic 60">
            <a:extLst>
              <a:ext uri="{FF2B5EF4-FFF2-40B4-BE49-F238E27FC236}">
                <a16:creationId xmlns:a16="http://schemas.microsoft.com/office/drawing/2014/main" id="{63FC959D-638F-4967-8501-F8683A6AF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1497" y="4361144"/>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FF17F85B-1A53-4CE9-B5C6-55FA9847474B}"/>
              </a:ext>
            </a:extLst>
          </p:cNvPr>
          <p:cNvCxnSpPr>
            <a:cxnSpLocks/>
            <a:stCxn id="7" idx="3"/>
            <a:endCxn id="41" idx="1"/>
          </p:cNvCxnSpPr>
          <p:nvPr/>
        </p:nvCxnSpPr>
        <p:spPr>
          <a:xfrm>
            <a:off x="3207957" y="3541421"/>
            <a:ext cx="1797098" cy="10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62E373-9F98-4123-9366-98B096D81809}"/>
              </a:ext>
            </a:extLst>
          </p:cNvPr>
          <p:cNvCxnSpPr>
            <a:cxnSpLocks/>
            <a:stCxn id="41" idx="3"/>
            <a:endCxn id="18" idx="1"/>
          </p:cNvCxnSpPr>
          <p:nvPr/>
        </p:nvCxnSpPr>
        <p:spPr>
          <a:xfrm flipV="1">
            <a:off x="6149789" y="2502831"/>
            <a:ext cx="1880055" cy="103961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A7EA97-08DB-4206-9E29-DE81F9C72981}"/>
              </a:ext>
            </a:extLst>
          </p:cNvPr>
          <p:cNvCxnSpPr>
            <a:cxnSpLocks/>
            <a:stCxn id="41" idx="3"/>
            <a:endCxn id="21" idx="1"/>
          </p:cNvCxnSpPr>
          <p:nvPr/>
        </p:nvCxnSpPr>
        <p:spPr>
          <a:xfrm>
            <a:off x="6149789" y="3542443"/>
            <a:ext cx="1880055" cy="149385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ABE5F9A-3748-4005-8036-AF3CCE5A2B96}"/>
              </a:ext>
            </a:extLst>
          </p:cNvPr>
          <p:cNvSpPr txBox="1"/>
          <p:nvPr/>
        </p:nvSpPr>
        <p:spPr>
          <a:xfrm>
            <a:off x="3490555" y="3156637"/>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a:t>
            </a:r>
            <a:r>
              <a:rPr kumimoji="0" lang="en-US" sz="1600" b="1"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S</a:t>
            </a:r>
          </a:p>
        </p:txBody>
      </p:sp>
      <p:pic>
        <p:nvPicPr>
          <p:cNvPr id="41" name="Graphic 8">
            <a:extLst>
              <a:ext uri="{FF2B5EF4-FFF2-40B4-BE49-F238E27FC236}">
                <a16:creationId xmlns:a16="http://schemas.microsoft.com/office/drawing/2014/main" id="{F1F93DAE-1B1C-45BB-B9C1-B0E0C97C2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55" y="2970076"/>
            <a:ext cx="1144734" cy="114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icture containing text, sign&#10;&#10;Description automatically generated">
            <a:extLst>
              <a:ext uri="{FF2B5EF4-FFF2-40B4-BE49-F238E27FC236}">
                <a16:creationId xmlns:a16="http://schemas.microsoft.com/office/drawing/2014/main" id="{D6FB4573-5B32-B077-A64F-AD205263EF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7947" y="2680726"/>
            <a:ext cx="489264" cy="489264"/>
          </a:xfrm>
          <a:prstGeom prst="rect">
            <a:avLst/>
          </a:prstGeom>
          <a:solidFill>
            <a:schemeClr val="bg1"/>
          </a:solidFill>
        </p:spPr>
      </p:pic>
      <p:sp>
        <p:nvSpPr>
          <p:cNvPr id="4" name="TextBox 3">
            <a:extLst>
              <a:ext uri="{FF2B5EF4-FFF2-40B4-BE49-F238E27FC236}">
                <a16:creationId xmlns:a16="http://schemas.microsoft.com/office/drawing/2014/main" id="{A540614D-8592-0842-5929-AA9AE5978965}"/>
              </a:ext>
            </a:extLst>
          </p:cNvPr>
          <p:cNvSpPr txBox="1"/>
          <p:nvPr/>
        </p:nvSpPr>
        <p:spPr>
          <a:xfrm>
            <a:off x="3660208" y="2380276"/>
            <a:ext cx="1336742" cy="385288"/>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SSL/TLS for </a:t>
            </a:r>
            <a:r>
              <a:rPr kumimoji="0" lang="en-US" sz="1600" i="0" u="none" strike="noStrike" kern="1200" cap="none" spc="0" normalizeH="0" baseline="0" noProof="0" dirty="0" err="1">
                <a:ln>
                  <a:noFill/>
                </a:ln>
                <a:solidFill>
                  <a:srgbClr val="FF0000"/>
                </a:solidFill>
                <a:effectLst/>
                <a:uLnTx/>
                <a:uFillTx/>
                <a:latin typeface="Trebuchet MS" panose="020B0603020202020204"/>
                <a:ea typeface="PS TT Commons" charset="0"/>
                <a:cs typeface="PS TT Commons" charset="0"/>
              </a:rPr>
              <a:t>website</a:t>
            </a:r>
            <a:r>
              <a:rPr kumimoji="0" lang="en-US" sz="1600" b="1" i="0" u="sng" strike="noStrike" kern="1200" cap="none" spc="0" normalizeH="0" baseline="0" noProof="0" dirty="0" err="1">
                <a:ln>
                  <a:noFill/>
                </a:ln>
                <a:solidFill>
                  <a:srgbClr val="FF0000"/>
                </a:solidFill>
                <a:effectLst/>
                <a:uLnTx/>
                <a:uFillTx/>
                <a:latin typeface="Trebuchet MS" panose="020B0603020202020204"/>
                <a:ea typeface="PS TT Commons" charset="0"/>
                <a:cs typeface="PS TT Commons" charset="0"/>
              </a:rPr>
              <a:t>A</a:t>
            </a:r>
            <a:endParaRPr kumimoji="0" lang="en-US" sz="1600" b="1" i="0" u="sng"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endParaRPr>
          </a:p>
        </p:txBody>
      </p:sp>
      <p:sp>
        <p:nvSpPr>
          <p:cNvPr id="16" name="TextBox 15">
            <a:extLst>
              <a:ext uri="{FF2B5EF4-FFF2-40B4-BE49-F238E27FC236}">
                <a16:creationId xmlns:a16="http://schemas.microsoft.com/office/drawing/2014/main" id="{8DC6FDB7-7638-7820-DB34-862B77E2AEBE}"/>
              </a:ext>
            </a:extLst>
          </p:cNvPr>
          <p:cNvSpPr txBox="1"/>
          <p:nvPr/>
        </p:nvSpPr>
        <p:spPr>
          <a:xfrm>
            <a:off x="8208946" y="5625295"/>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www.website</a:t>
            </a:r>
            <a:r>
              <a:rPr lang="en-US" sz="1600" b="1" dirty="0">
                <a:solidFill>
                  <a:srgbClr val="FF0000"/>
                </a:solidFill>
                <a:latin typeface="Trebuchet MS" panose="020B0603020202020204"/>
                <a:ea typeface="PS TT Commons" charset="0"/>
                <a:cs typeface="PS TT Commons" charset="0"/>
              </a:rPr>
              <a:t>B</a:t>
            </a: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.com</a:t>
            </a:r>
          </a:p>
        </p:txBody>
      </p:sp>
      <p:sp>
        <p:nvSpPr>
          <p:cNvPr id="18" name="Rectangle 17">
            <a:extLst>
              <a:ext uri="{FF2B5EF4-FFF2-40B4-BE49-F238E27FC236}">
                <a16:creationId xmlns:a16="http://schemas.microsoft.com/office/drawing/2014/main" id="{F3362F75-EC56-3018-971C-88E0A676C6AA}"/>
              </a:ext>
            </a:extLst>
          </p:cNvPr>
          <p:cNvSpPr/>
          <p:nvPr/>
        </p:nvSpPr>
        <p:spPr>
          <a:xfrm>
            <a:off x="8029844" y="1565488"/>
            <a:ext cx="2193471" cy="1874686"/>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19" name="TextBox 18">
            <a:extLst>
              <a:ext uri="{FF2B5EF4-FFF2-40B4-BE49-F238E27FC236}">
                <a16:creationId xmlns:a16="http://schemas.microsoft.com/office/drawing/2014/main" id="{AFB2E98A-7D60-5D29-CF0C-5D86B02FD9C8}"/>
              </a:ext>
            </a:extLst>
          </p:cNvPr>
          <p:cNvSpPr txBox="1"/>
          <p:nvPr/>
        </p:nvSpPr>
        <p:spPr>
          <a:xfrm>
            <a:off x="8174967" y="3429279"/>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Target Group</a:t>
            </a:r>
          </a:p>
        </p:txBody>
      </p:sp>
      <p:sp>
        <p:nvSpPr>
          <p:cNvPr id="21" name="Rectangle 20">
            <a:extLst>
              <a:ext uri="{FF2B5EF4-FFF2-40B4-BE49-F238E27FC236}">
                <a16:creationId xmlns:a16="http://schemas.microsoft.com/office/drawing/2014/main" id="{46D86D6D-0E8F-55B7-D022-9830394E7582}"/>
              </a:ext>
            </a:extLst>
          </p:cNvPr>
          <p:cNvSpPr/>
          <p:nvPr/>
        </p:nvSpPr>
        <p:spPr>
          <a:xfrm>
            <a:off x="8029844" y="4098952"/>
            <a:ext cx="2193471" cy="1874686"/>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22" name="TextBox 21">
            <a:extLst>
              <a:ext uri="{FF2B5EF4-FFF2-40B4-BE49-F238E27FC236}">
                <a16:creationId xmlns:a16="http://schemas.microsoft.com/office/drawing/2014/main" id="{E423CC44-2A14-1F76-89A7-FE79B6624147}"/>
              </a:ext>
            </a:extLst>
          </p:cNvPr>
          <p:cNvSpPr txBox="1"/>
          <p:nvPr/>
        </p:nvSpPr>
        <p:spPr>
          <a:xfrm>
            <a:off x="8174967" y="5962743"/>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Target Group</a:t>
            </a:r>
          </a:p>
        </p:txBody>
      </p:sp>
      <p:pic>
        <p:nvPicPr>
          <p:cNvPr id="11" name="Picture 10" descr="A picture containing text, sign&#10;&#10;Description automatically generated">
            <a:extLst>
              <a:ext uri="{FF2B5EF4-FFF2-40B4-BE49-F238E27FC236}">
                <a16:creationId xmlns:a16="http://schemas.microsoft.com/office/drawing/2014/main" id="{6CBF7774-7AD5-BD98-E20E-88161F2858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9134" y="2673301"/>
            <a:ext cx="489264" cy="489264"/>
          </a:xfrm>
          <a:prstGeom prst="rect">
            <a:avLst/>
          </a:prstGeom>
          <a:solidFill>
            <a:schemeClr val="bg1"/>
          </a:solidFill>
        </p:spPr>
      </p:pic>
      <p:sp>
        <p:nvSpPr>
          <p:cNvPr id="13" name="TextBox 12">
            <a:extLst>
              <a:ext uri="{FF2B5EF4-FFF2-40B4-BE49-F238E27FC236}">
                <a16:creationId xmlns:a16="http://schemas.microsoft.com/office/drawing/2014/main" id="{7D94F3DD-A29F-B5A0-0CBF-E6BCDA41AAB2}"/>
              </a:ext>
            </a:extLst>
          </p:cNvPr>
          <p:cNvSpPr txBox="1"/>
          <p:nvPr/>
        </p:nvSpPr>
        <p:spPr>
          <a:xfrm>
            <a:off x="6011095" y="2380276"/>
            <a:ext cx="1336742" cy="385288"/>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SSL/TLS for </a:t>
            </a:r>
            <a:r>
              <a:rPr kumimoji="0" lang="en-US" sz="1600" i="0" u="none" strike="noStrike" kern="1200" cap="none" spc="0" normalizeH="0" baseline="0" noProof="0" dirty="0" err="1">
                <a:ln>
                  <a:noFill/>
                </a:ln>
                <a:solidFill>
                  <a:srgbClr val="FF0000"/>
                </a:solidFill>
                <a:effectLst/>
                <a:uLnTx/>
                <a:uFillTx/>
                <a:latin typeface="Trebuchet MS" panose="020B0603020202020204"/>
                <a:ea typeface="PS TT Commons" charset="0"/>
                <a:cs typeface="PS TT Commons" charset="0"/>
              </a:rPr>
              <a:t>website</a:t>
            </a:r>
            <a:r>
              <a:rPr kumimoji="0" lang="en-US" sz="1600" b="1" i="0" u="sng" strike="noStrike" kern="1200" cap="none" spc="0" normalizeH="0" baseline="0" noProof="0" dirty="0" err="1">
                <a:ln>
                  <a:noFill/>
                </a:ln>
                <a:solidFill>
                  <a:srgbClr val="FF0000"/>
                </a:solidFill>
                <a:effectLst/>
                <a:uLnTx/>
                <a:uFillTx/>
                <a:latin typeface="Trebuchet MS" panose="020B0603020202020204"/>
                <a:ea typeface="PS TT Commons" charset="0"/>
                <a:cs typeface="PS TT Commons" charset="0"/>
              </a:rPr>
              <a:t>B</a:t>
            </a:r>
            <a:endParaRPr kumimoji="0" lang="en-US" sz="1600" b="1" i="0" u="sng"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endParaRPr>
          </a:p>
        </p:txBody>
      </p:sp>
      <p:sp>
        <p:nvSpPr>
          <p:cNvPr id="20" name="Speech Bubble: Rectangle with Corners Rounded 19">
            <a:extLst>
              <a:ext uri="{FF2B5EF4-FFF2-40B4-BE49-F238E27FC236}">
                <a16:creationId xmlns:a16="http://schemas.microsoft.com/office/drawing/2014/main" id="{0CFED083-0F39-8204-F799-9BA14486952A}"/>
              </a:ext>
            </a:extLst>
          </p:cNvPr>
          <p:cNvSpPr/>
          <p:nvPr/>
        </p:nvSpPr>
        <p:spPr>
          <a:xfrm>
            <a:off x="1408797" y="4697216"/>
            <a:ext cx="2769963" cy="1792619"/>
          </a:xfrm>
          <a:prstGeom prst="wedgeRoundRectCallout">
            <a:avLst>
              <a:gd name="adj1" fmla="val 46640"/>
              <a:gd name="adj2" fmla="val -113619"/>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Client must send the name of the target server in the request</a:t>
            </a:r>
          </a:p>
        </p:txBody>
      </p:sp>
    </p:spTree>
    <p:extLst>
      <p:ext uri="{BB962C8B-B14F-4D97-AF65-F5344CB8AC3E}">
        <p14:creationId xmlns:p14="http://schemas.microsoft.com/office/powerpoint/2010/main" val="76397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2733-32AF-4B14-9D97-6842C2DE05BA}"/>
              </a:ext>
            </a:extLst>
          </p:cNvPr>
          <p:cNvSpPr>
            <a:spLocks noGrp="1"/>
          </p:cNvSpPr>
          <p:nvPr>
            <p:ph type="title"/>
          </p:nvPr>
        </p:nvSpPr>
        <p:spPr/>
        <p:txBody>
          <a:bodyPr/>
          <a:lstStyle/>
          <a:p>
            <a:r>
              <a:rPr lang="en-US" dirty="0"/>
              <a:t>Review of Cloud Concepts</a:t>
            </a:r>
          </a:p>
        </p:txBody>
      </p:sp>
      <p:graphicFrame>
        <p:nvGraphicFramePr>
          <p:cNvPr id="3" name="Table 3">
            <a:extLst>
              <a:ext uri="{FF2B5EF4-FFF2-40B4-BE49-F238E27FC236}">
                <a16:creationId xmlns:a16="http://schemas.microsoft.com/office/drawing/2014/main" id="{085B9AAF-218B-4893-A260-F86000BF0F3B}"/>
              </a:ext>
            </a:extLst>
          </p:cNvPr>
          <p:cNvGraphicFramePr>
            <a:graphicFrameLocks noGrp="1"/>
          </p:cNvGraphicFramePr>
          <p:nvPr>
            <p:extLst>
              <p:ext uri="{D42A27DB-BD31-4B8C-83A1-F6EECF244321}">
                <p14:modId xmlns:p14="http://schemas.microsoft.com/office/powerpoint/2010/main" val="1480787649"/>
              </p:ext>
            </p:extLst>
          </p:nvPr>
        </p:nvGraphicFramePr>
        <p:xfrm>
          <a:off x="328246" y="1512208"/>
          <a:ext cx="11535508" cy="2274277"/>
        </p:xfrm>
        <a:graphic>
          <a:graphicData uri="http://schemas.openxmlformats.org/drawingml/2006/table">
            <a:tbl>
              <a:tblPr firstRow="1" firstCol="1" bandRow="1">
                <a:tableStyleId>{073A0DAA-6AF3-43AB-8588-CEC1D06C72B9}</a:tableStyleId>
              </a:tblPr>
              <a:tblGrid>
                <a:gridCol w="1600762">
                  <a:extLst>
                    <a:ext uri="{9D8B030D-6E8A-4147-A177-3AD203B41FA5}">
                      <a16:colId xmlns:a16="http://schemas.microsoft.com/office/drawing/2014/main" val="292939973"/>
                    </a:ext>
                  </a:extLst>
                </a:gridCol>
                <a:gridCol w="4566299">
                  <a:extLst>
                    <a:ext uri="{9D8B030D-6E8A-4147-A177-3AD203B41FA5}">
                      <a16:colId xmlns:a16="http://schemas.microsoft.com/office/drawing/2014/main" val="157135218"/>
                    </a:ext>
                  </a:extLst>
                </a:gridCol>
                <a:gridCol w="5368447">
                  <a:extLst>
                    <a:ext uri="{9D8B030D-6E8A-4147-A177-3AD203B41FA5}">
                      <a16:colId xmlns:a16="http://schemas.microsoft.com/office/drawing/2014/main" val="3266999753"/>
                    </a:ext>
                  </a:extLst>
                </a:gridCol>
              </a:tblGrid>
              <a:tr h="567397">
                <a:tc>
                  <a:txBody>
                    <a:bodyPr/>
                    <a:lstStyle/>
                    <a:p>
                      <a:r>
                        <a:rPr lang="en-US" sz="2800" dirty="0"/>
                        <a:t>TERM</a:t>
                      </a:r>
                    </a:p>
                  </a:txBody>
                  <a:tcPr/>
                </a:tc>
                <a:tc>
                  <a:txBody>
                    <a:bodyPr/>
                    <a:lstStyle/>
                    <a:p>
                      <a:r>
                        <a:rPr lang="en-US" sz="2800" dirty="0"/>
                        <a:t>DESCRIPTION</a:t>
                      </a:r>
                    </a:p>
                  </a:txBody>
                  <a:tcPr/>
                </a:tc>
                <a:tc>
                  <a:txBody>
                    <a:bodyPr/>
                    <a:lstStyle/>
                    <a:p>
                      <a:r>
                        <a:rPr lang="en-US" sz="2800" dirty="0"/>
                        <a:t>EXAMPLE</a:t>
                      </a:r>
                    </a:p>
                  </a:txBody>
                  <a:tcPr/>
                </a:tc>
                <a:extLst>
                  <a:ext uri="{0D108BD9-81ED-4DB2-BD59-A6C34878D82A}">
                    <a16:rowId xmlns:a16="http://schemas.microsoft.com/office/drawing/2014/main" val="3440896434"/>
                  </a:ext>
                </a:extLst>
              </a:tr>
              <a:tr h="567397">
                <a:tc>
                  <a:txBody>
                    <a:bodyPr/>
                    <a:lstStyle/>
                    <a:p>
                      <a:r>
                        <a:rPr lang="en-US" sz="2000" dirty="0"/>
                        <a:t>Scalability</a:t>
                      </a:r>
                    </a:p>
                  </a:txBody>
                  <a:tcPr anchor="ctr"/>
                </a:tc>
                <a:tc>
                  <a:txBody>
                    <a:bodyPr/>
                    <a:lstStyle/>
                    <a:p>
                      <a:r>
                        <a:rPr lang="en-US" sz="2000" dirty="0"/>
                        <a:t>The ability to handle increased workloads by adding resources (usually more static, long-term)</a:t>
                      </a:r>
                    </a:p>
                  </a:txBody>
                  <a:tcPr anchor="ctr"/>
                </a:tc>
                <a:tc>
                  <a:txBody>
                    <a:bodyPr/>
                    <a:lstStyle/>
                    <a:p>
                      <a:r>
                        <a:rPr lang="en-US" sz="2000" dirty="0"/>
                        <a:t>Scale up a database because the size has grown over time</a:t>
                      </a:r>
                    </a:p>
                  </a:txBody>
                  <a:tcPr anchor="ctr"/>
                </a:tc>
                <a:extLst>
                  <a:ext uri="{0D108BD9-81ED-4DB2-BD59-A6C34878D82A}">
                    <a16:rowId xmlns:a16="http://schemas.microsoft.com/office/drawing/2014/main" val="2013947591"/>
                  </a:ext>
                </a:extLst>
              </a:tr>
              <a:tr h="567397">
                <a:tc>
                  <a:txBody>
                    <a:bodyPr/>
                    <a:lstStyle/>
                    <a:p>
                      <a:r>
                        <a:rPr lang="en-US" sz="2000" dirty="0"/>
                        <a:t>High availability</a:t>
                      </a:r>
                    </a:p>
                  </a:txBody>
                  <a:tcPr anchor="ctr"/>
                </a:tc>
                <a:tc>
                  <a:txBody>
                    <a:bodyPr/>
                    <a:lstStyle/>
                    <a:p>
                      <a:r>
                        <a:rPr lang="en-US" sz="2000" dirty="0"/>
                        <a:t>The ability to continue functioning, even if some components fail</a:t>
                      </a:r>
                    </a:p>
                  </a:txBody>
                  <a:tcPr anchor="ctr"/>
                </a:tc>
                <a:tc>
                  <a:txBody>
                    <a:bodyPr/>
                    <a:lstStyle/>
                    <a:p>
                      <a:r>
                        <a:rPr lang="en-US" sz="2000" dirty="0"/>
                        <a:t>When a power outage causes one data center to go down, traffic is routed to another</a:t>
                      </a:r>
                    </a:p>
                  </a:txBody>
                  <a:tcPr anchor="ctr"/>
                </a:tc>
                <a:extLst>
                  <a:ext uri="{0D108BD9-81ED-4DB2-BD59-A6C34878D82A}">
                    <a16:rowId xmlns:a16="http://schemas.microsoft.com/office/drawing/2014/main" val="3023438571"/>
                  </a:ext>
                </a:extLst>
              </a:tr>
            </a:tbl>
          </a:graphicData>
        </a:graphic>
      </p:graphicFrame>
      <p:sp>
        <p:nvSpPr>
          <p:cNvPr id="7" name="Rectangle 6">
            <a:extLst>
              <a:ext uri="{FF2B5EF4-FFF2-40B4-BE49-F238E27FC236}">
                <a16:creationId xmlns:a16="http://schemas.microsoft.com/office/drawing/2014/main" id="{F67F7302-9EF5-46C9-92B8-91F78784FEE1}"/>
              </a:ext>
            </a:extLst>
          </p:cNvPr>
          <p:cNvSpPr/>
          <p:nvPr/>
        </p:nvSpPr>
        <p:spPr>
          <a:xfrm>
            <a:off x="225468" y="2016689"/>
            <a:ext cx="11736888" cy="113946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F87AF998-DA7D-9B48-15E4-4086FF63D4ED}"/>
              </a:ext>
            </a:extLst>
          </p:cNvPr>
          <p:cNvSpPr/>
          <p:nvPr/>
        </p:nvSpPr>
        <p:spPr>
          <a:xfrm>
            <a:off x="225468" y="3049446"/>
            <a:ext cx="11736888" cy="85887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4622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0C3501C-EF2A-CCA3-D23F-E85EF10875CA}"/>
              </a:ext>
            </a:extLst>
          </p:cNvPr>
          <p:cNvSpPr>
            <a:spLocks noGrp="1"/>
          </p:cNvSpPr>
          <p:nvPr>
            <p:ph sz="quarter" idx="14"/>
          </p:nvPr>
        </p:nvSpPr>
        <p:spPr/>
        <p:txBody>
          <a:bodyPr/>
          <a:lstStyle/>
          <a:p>
            <a:r>
              <a:rPr lang="en-US" dirty="0"/>
              <a:t>Other Notes on Server Name Indication (</a:t>
            </a:r>
            <a:r>
              <a:rPr lang="en-US" dirty="0" err="1"/>
              <a:t>SNI</a:t>
            </a:r>
            <a:r>
              <a:rPr lang="en-US" dirty="0"/>
              <a:t>)</a:t>
            </a:r>
          </a:p>
        </p:txBody>
      </p:sp>
      <p:sp>
        <p:nvSpPr>
          <p:cNvPr id="3" name="Text Placeholder 2">
            <a:extLst>
              <a:ext uri="{FF2B5EF4-FFF2-40B4-BE49-F238E27FC236}">
                <a16:creationId xmlns:a16="http://schemas.microsoft.com/office/drawing/2014/main" id="{AD0D7EC1-186D-C22B-418E-DF07E6EFD89B}"/>
              </a:ext>
            </a:extLst>
          </p:cNvPr>
          <p:cNvSpPr>
            <a:spLocks noGrp="1"/>
          </p:cNvSpPr>
          <p:nvPr>
            <p:ph type="body" sz="quarter" idx="10"/>
          </p:nvPr>
        </p:nvSpPr>
        <p:spPr/>
        <p:txBody>
          <a:bodyPr/>
          <a:lstStyle/>
          <a:p>
            <a:r>
              <a:rPr lang="en-US" sz="2800" dirty="0">
                <a:latin typeface="+mj-lt"/>
              </a:rPr>
              <a:t>Newer protocol</a:t>
            </a:r>
          </a:p>
          <a:p>
            <a:pPr lvl="1"/>
            <a:r>
              <a:rPr lang="en-US" sz="2200" dirty="0">
                <a:latin typeface="+mj-lt"/>
              </a:rPr>
              <a:t>Only supported by the Application Load Balancer, Network Load Balancer, and CloudFront</a:t>
            </a:r>
          </a:p>
          <a:p>
            <a:pPr lvl="2"/>
            <a:r>
              <a:rPr lang="en-US" sz="2200" dirty="0">
                <a:latin typeface="+mj-lt"/>
              </a:rPr>
              <a:t>Not supported by Classic Load Balancer (deprecated)</a:t>
            </a:r>
          </a:p>
          <a:p>
            <a:pPr lvl="1"/>
            <a:r>
              <a:rPr lang="en-US" sz="2200" dirty="0">
                <a:latin typeface="+mj-lt"/>
              </a:rPr>
              <a:t>Not supported by all clients (who need to send in the name of the target server)</a:t>
            </a:r>
            <a:endParaRPr lang="en-US" sz="2800" dirty="0">
              <a:latin typeface="+mj-lt"/>
            </a:endParaRPr>
          </a:p>
        </p:txBody>
      </p:sp>
    </p:spTree>
    <p:extLst>
      <p:ext uri="{BB962C8B-B14F-4D97-AF65-F5344CB8AC3E}">
        <p14:creationId xmlns:p14="http://schemas.microsoft.com/office/powerpoint/2010/main" val="29203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769-53B4-49A0-B184-46C4E80EFD9B}"/>
              </a:ext>
            </a:extLst>
          </p:cNvPr>
          <p:cNvSpPr>
            <a:spLocks noGrp="1"/>
          </p:cNvSpPr>
          <p:nvPr>
            <p:ph type="title"/>
          </p:nvPr>
        </p:nvSpPr>
        <p:spPr/>
        <p:txBody>
          <a:bodyPr/>
          <a:lstStyle/>
          <a:p>
            <a:r>
              <a:rPr lang="en-US" dirty="0"/>
              <a:t>How Things Work Normally</a:t>
            </a:r>
          </a:p>
        </p:txBody>
      </p:sp>
      <p:pic>
        <p:nvPicPr>
          <p:cNvPr id="3" name="Graphic 6">
            <a:extLst>
              <a:ext uri="{FF2B5EF4-FFF2-40B4-BE49-F238E27FC236}">
                <a16:creationId xmlns:a16="http://schemas.microsoft.com/office/drawing/2014/main" id="{8C1206AD-83FA-481D-8937-06B194B196B0}"/>
              </a:ext>
            </a:extLst>
          </p:cNvPr>
          <p:cNvPicPr>
            <a:picLocks noChangeAspect="1" noChangeArrowheads="1"/>
          </p:cNvPicPr>
          <p:nvPr/>
        </p:nvPicPr>
        <p:blipFill>
          <a:blip r:embed="rId3"/>
          <a:srcRect/>
          <a:stretch/>
        </p:blipFill>
        <p:spPr bwMode="auto">
          <a:xfrm>
            <a:off x="5715000" y="32548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16042D3-49D0-4B76-9866-2991225C75F6}"/>
              </a:ext>
            </a:extLst>
          </p:cNvPr>
          <p:cNvSpPr txBox="1"/>
          <p:nvPr/>
        </p:nvSpPr>
        <p:spPr>
          <a:xfrm>
            <a:off x="5480049" y="4197034"/>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Load Balancer</a:t>
            </a:r>
          </a:p>
        </p:txBody>
      </p:sp>
      <p:pic>
        <p:nvPicPr>
          <p:cNvPr id="10" name="Picture 9" descr="Shape&#10;&#10;Description automatically generated with low confidence">
            <a:extLst>
              <a:ext uri="{FF2B5EF4-FFF2-40B4-BE49-F238E27FC236}">
                <a16:creationId xmlns:a16="http://schemas.microsoft.com/office/drawing/2014/main" id="{CB722D8D-745D-4EAF-B903-F0DEDEAEA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3234807"/>
            <a:ext cx="802043" cy="802043"/>
          </a:xfrm>
          <a:prstGeom prst="rect">
            <a:avLst/>
          </a:prstGeom>
        </p:spPr>
      </p:pic>
      <p:pic>
        <p:nvPicPr>
          <p:cNvPr id="11" name="Picture 10" descr="Icon&#10;&#10;Description automatically generated">
            <a:extLst>
              <a:ext uri="{FF2B5EF4-FFF2-40B4-BE49-F238E27FC236}">
                <a16:creationId xmlns:a16="http://schemas.microsoft.com/office/drawing/2014/main" id="{EE304357-B0D6-4622-AE0A-62C9A8131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3341914"/>
            <a:ext cx="515127" cy="515127"/>
          </a:xfrm>
          <a:prstGeom prst="rect">
            <a:avLst/>
          </a:prstGeom>
        </p:spPr>
      </p:pic>
      <p:pic>
        <p:nvPicPr>
          <p:cNvPr id="12" name="Graphic 60">
            <a:extLst>
              <a:ext uri="{FF2B5EF4-FFF2-40B4-BE49-F238E27FC236}">
                <a16:creationId xmlns:a16="http://schemas.microsoft.com/office/drawing/2014/main" id="{E7DC6589-E65E-4FB6-865B-F0E0A4350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1638369"/>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D3997E7-B5C5-4B10-9F9C-85444B760718}"/>
              </a:ext>
            </a:extLst>
          </p:cNvPr>
          <p:cNvSpPr txBox="1"/>
          <p:nvPr/>
        </p:nvSpPr>
        <p:spPr>
          <a:xfrm>
            <a:off x="7898651" y="260901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4" name="Graphic 60">
            <a:extLst>
              <a:ext uri="{FF2B5EF4-FFF2-40B4-BE49-F238E27FC236}">
                <a16:creationId xmlns:a16="http://schemas.microsoft.com/office/drawing/2014/main" id="{F9A96C9E-0256-4AB8-8656-3E7294CC8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FA543A9-95BA-4FF2-ACE0-E211EBE20C80}"/>
              </a:ext>
            </a:extLst>
          </p:cNvPr>
          <p:cNvSpPr txBox="1"/>
          <p:nvPr/>
        </p:nvSpPr>
        <p:spPr>
          <a:xfrm>
            <a:off x="7898651"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6" name="Graphic 60">
            <a:extLst>
              <a:ext uri="{FF2B5EF4-FFF2-40B4-BE49-F238E27FC236}">
                <a16:creationId xmlns:a16="http://schemas.microsoft.com/office/drawing/2014/main" id="{E1FEBEA0-8E3A-427B-AF7F-DFF9F8480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466264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FC38B25-34B2-446E-8D2A-96CBBB8F133C}"/>
              </a:ext>
            </a:extLst>
          </p:cNvPr>
          <p:cNvSpPr txBox="1"/>
          <p:nvPr/>
        </p:nvSpPr>
        <p:spPr>
          <a:xfrm>
            <a:off x="7898651" y="563329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8" name="Straight Arrow Connector 17">
            <a:extLst>
              <a:ext uri="{FF2B5EF4-FFF2-40B4-BE49-F238E27FC236}">
                <a16:creationId xmlns:a16="http://schemas.microsoft.com/office/drawing/2014/main" id="{84171364-DB70-4F38-8148-6721CA6DF06B}"/>
              </a:ext>
            </a:extLst>
          </p:cNvPr>
          <p:cNvCxnSpPr>
            <a:cxnSpLocks/>
            <a:endCxn id="3" idx="1"/>
          </p:cNvCxnSpPr>
          <p:nvPr/>
        </p:nvCxnSpPr>
        <p:spPr>
          <a:xfrm>
            <a:off x="4349987" y="3635829"/>
            <a:ext cx="136501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B195E8-6C35-408A-B13C-AA05D171EF78}"/>
              </a:ext>
            </a:extLst>
          </p:cNvPr>
          <p:cNvCxnSpPr>
            <a:cxnSpLocks/>
          </p:cNvCxnSpPr>
          <p:nvPr/>
        </p:nvCxnSpPr>
        <p:spPr>
          <a:xfrm flipV="1">
            <a:off x="6685824" y="2110628"/>
            <a:ext cx="1519618" cy="112569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B0CBD0-0216-4DA7-B3E7-4D98BBC14A4D}"/>
              </a:ext>
            </a:extLst>
          </p:cNvPr>
          <p:cNvCxnSpPr>
            <a:cxnSpLocks/>
          </p:cNvCxnSpPr>
          <p:nvPr/>
        </p:nvCxnSpPr>
        <p:spPr>
          <a:xfrm flipH="1">
            <a:off x="6723936" y="2336261"/>
            <a:ext cx="1462988" cy="108565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16135A-8823-4C91-B8D4-C9F31FA23908}"/>
              </a:ext>
            </a:extLst>
          </p:cNvPr>
          <p:cNvCxnSpPr>
            <a:cxnSpLocks/>
            <a:endCxn id="14" idx="1"/>
          </p:cNvCxnSpPr>
          <p:nvPr/>
        </p:nvCxnSpPr>
        <p:spPr>
          <a:xfrm>
            <a:off x="6711950" y="3635828"/>
            <a:ext cx="1519618" cy="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6CDAB1-E675-4675-96AE-DCF3AF6EB388}"/>
              </a:ext>
            </a:extLst>
          </p:cNvPr>
          <p:cNvCxnSpPr>
            <a:cxnSpLocks/>
          </p:cNvCxnSpPr>
          <p:nvPr/>
        </p:nvCxnSpPr>
        <p:spPr>
          <a:xfrm flipH="1">
            <a:off x="6691278" y="3813497"/>
            <a:ext cx="1495646"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2BC8F1-43B3-42B4-A2FA-FF4C830E5D8D}"/>
              </a:ext>
            </a:extLst>
          </p:cNvPr>
          <p:cNvCxnSpPr>
            <a:cxnSpLocks/>
          </p:cNvCxnSpPr>
          <p:nvPr/>
        </p:nvCxnSpPr>
        <p:spPr>
          <a:xfrm>
            <a:off x="6723936" y="4121151"/>
            <a:ext cx="1462988" cy="9706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88B2B58-85A9-4D2B-97D3-0CB36703AABF}"/>
              </a:ext>
            </a:extLst>
          </p:cNvPr>
          <p:cNvCxnSpPr>
            <a:cxnSpLocks/>
          </p:cNvCxnSpPr>
          <p:nvPr/>
        </p:nvCxnSpPr>
        <p:spPr>
          <a:xfrm flipH="1" flipV="1">
            <a:off x="6756594" y="4330247"/>
            <a:ext cx="1370222" cy="919981"/>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Shape&#10;&#10;Description automatically generated with low confidence">
            <a:extLst>
              <a:ext uri="{FF2B5EF4-FFF2-40B4-BE49-F238E27FC236}">
                <a16:creationId xmlns:a16="http://schemas.microsoft.com/office/drawing/2014/main" id="{9523CAD1-507B-4EFF-8BAD-73CF6EFAF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7143" y="4289751"/>
            <a:ext cx="802043" cy="802043"/>
          </a:xfrm>
          <a:prstGeom prst="rect">
            <a:avLst/>
          </a:prstGeom>
        </p:spPr>
      </p:pic>
      <p:pic>
        <p:nvPicPr>
          <p:cNvPr id="48" name="Picture 47" descr="Icon&#10;&#10;Description automatically generated">
            <a:extLst>
              <a:ext uri="{FF2B5EF4-FFF2-40B4-BE49-F238E27FC236}">
                <a16:creationId xmlns:a16="http://schemas.microsoft.com/office/drawing/2014/main" id="{C934B48F-D0F8-4AFB-BD0E-D8B06EE3C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4469" y="4396858"/>
            <a:ext cx="515127" cy="515127"/>
          </a:xfrm>
          <a:prstGeom prst="rect">
            <a:avLst/>
          </a:prstGeom>
        </p:spPr>
      </p:pic>
      <p:pic>
        <p:nvPicPr>
          <p:cNvPr id="49" name="Picture 48" descr="Shape&#10;&#10;Description automatically generated with low confidence">
            <a:extLst>
              <a:ext uri="{FF2B5EF4-FFF2-40B4-BE49-F238E27FC236}">
                <a16:creationId xmlns:a16="http://schemas.microsoft.com/office/drawing/2014/main" id="{3FD21756-DBB8-49FA-81B5-151943CA3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2072756"/>
            <a:ext cx="802043" cy="802043"/>
          </a:xfrm>
          <a:prstGeom prst="rect">
            <a:avLst/>
          </a:prstGeom>
        </p:spPr>
      </p:pic>
      <p:pic>
        <p:nvPicPr>
          <p:cNvPr id="50" name="Picture 49" descr="Icon&#10;&#10;Description automatically generated">
            <a:extLst>
              <a:ext uri="{FF2B5EF4-FFF2-40B4-BE49-F238E27FC236}">
                <a16:creationId xmlns:a16="http://schemas.microsoft.com/office/drawing/2014/main" id="{F2457186-9713-487B-B9D5-55DD47BBC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2179863"/>
            <a:ext cx="515127" cy="515127"/>
          </a:xfrm>
          <a:prstGeom prst="rect">
            <a:avLst/>
          </a:prstGeom>
        </p:spPr>
      </p:pic>
      <p:cxnSp>
        <p:nvCxnSpPr>
          <p:cNvPr id="51" name="Straight Arrow Connector 50">
            <a:extLst>
              <a:ext uri="{FF2B5EF4-FFF2-40B4-BE49-F238E27FC236}">
                <a16:creationId xmlns:a16="http://schemas.microsoft.com/office/drawing/2014/main" id="{AF3980AC-3D96-47F1-8E4A-221D878C88E5}"/>
              </a:ext>
            </a:extLst>
          </p:cNvPr>
          <p:cNvCxnSpPr>
            <a:cxnSpLocks/>
          </p:cNvCxnSpPr>
          <p:nvPr/>
        </p:nvCxnSpPr>
        <p:spPr>
          <a:xfrm>
            <a:off x="4267200" y="2481943"/>
            <a:ext cx="1403156" cy="97184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FEAAFC9-D209-4B8F-A715-4D77AF3A1863}"/>
              </a:ext>
            </a:extLst>
          </p:cNvPr>
          <p:cNvCxnSpPr>
            <a:cxnSpLocks/>
          </p:cNvCxnSpPr>
          <p:nvPr/>
        </p:nvCxnSpPr>
        <p:spPr>
          <a:xfrm flipV="1">
            <a:off x="4253613" y="3813497"/>
            <a:ext cx="1435472" cy="84915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593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769-53B4-49A0-B184-46C4E80EFD9B}"/>
              </a:ext>
            </a:extLst>
          </p:cNvPr>
          <p:cNvSpPr>
            <a:spLocks noGrp="1"/>
          </p:cNvSpPr>
          <p:nvPr>
            <p:ph type="title"/>
          </p:nvPr>
        </p:nvSpPr>
        <p:spPr/>
        <p:txBody>
          <a:bodyPr/>
          <a:lstStyle/>
          <a:p>
            <a:r>
              <a:rPr lang="en-US" dirty="0"/>
              <a:t>But What If…?</a:t>
            </a:r>
          </a:p>
        </p:txBody>
      </p:sp>
      <p:pic>
        <p:nvPicPr>
          <p:cNvPr id="3" name="Graphic 6">
            <a:extLst>
              <a:ext uri="{FF2B5EF4-FFF2-40B4-BE49-F238E27FC236}">
                <a16:creationId xmlns:a16="http://schemas.microsoft.com/office/drawing/2014/main" id="{8C1206AD-83FA-481D-8937-06B194B196B0}"/>
              </a:ext>
            </a:extLst>
          </p:cNvPr>
          <p:cNvPicPr>
            <a:picLocks noChangeAspect="1" noChangeArrowheads="1"/>
          </p:cNvPicPr>
          <p:nvPr/>
        </p:nvPicPr>
        <p:blipFill>
          <a:blip r:embed="rId3"/>
          <a:srcRect/>
          <a:stretch/>
        </p:blipFill>
        <p:spPr bwMode="auto">
          <a:xfrm>
            <a:off x="5715000" y="32548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16042D3-49D0-4B76-9866-2991225C75F6}"/>
              </a:ext>
            </a:extLst>
          </p:cNvPr>
          <p:cNvSpPr txBox="1"/>
          <p:nvPr/>
        </p:nvSpPr>
        <p:spPr>
          <a:xfrm>
            <a:off x="5480049" y="4197034"/>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Load Balancer</a:t>
            </a:r>
          </a:p>
        </p:txBody>
      </p:sp>
      <p:pic>
        <p:nvPicPr>
          <p:cNvPr id="10" name="Picture 9" descr="Shape&#10;&#10;Description automatically generated with low confidence">
            <a:extLst>
              <a:ext uri="{FF2B5EF4-FFF2-40B4-BE49-F238E27FC236}">
                <a16:creationId xmlns:a16="http://schemas.microsoft.com/office/drawing/2014/main" id="{CB722D8D-745D-4EAF-B903-F0DEDEAEA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3234807"/>
            <a:ext cx="802043" cy="802043"/>
          </a:xfrm>
          <a:prstGeom prst="rect">
            <a:avLst/>
          </a:prstGeom>
        </p:spPr>
      </p:pic>
      <p:pic>
        <p:nvPicPr>
          <p:cNvPr id="11" name="Picture 10" descr="Icon&#10;&#10;Description automatically generated">
            <a:extLst>
              <a:ext uri="{FF2B5EF4-FFF2-40B4-BE49-F238E27FC236}">
                <a16:creationId xmlns:a16="http://schemas.microsoft.com/office/drawing/2014/main" id="{EE304357-B0D6-4622-AE0A-62C9A8131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3341914"/>
            <a:ext cx="515127" cy="515127"/>
          </a:xfrm>
          <a:prstGeom prst="rect">
            <a:avLst/>
          </a:prstGeom>
        </p:spPr>
      </p:pic>
      <p:pic>
        <p:nvPicPr>
          <p:cNvPr id="12" name="Graphic 60">
            <a:extLst>
              <a:ext uri="{FF2B5EF4-FFF2-40B4-BE49-F238E27FC236}">
                <a16:creationId xmlns:a16="http://schemas.microsoft.com/office/drawing/2014/main" id="{E7DC6589-E65E-4FB6-865B-F0E0A4350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1638369"/>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D3997E7-B5C5-4B10-9F9C-85444B760718}"/>
              </a:ext>
            </a:extLst>
          </p:cNvPr>
          <p:cNvSpPr txBox="1"/>
          <p:nvPr/>
        </p:nvSpPr>
        <p:spPr>
          <a:xfrm>
            <a:off x="7898651" y="260901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4" name="Graphic 60">
            <a:extLst>
              <a:ext uri="{FF2B5EF4-FFF2-40B4-BE49-F238E27FC236}">
                <a16:creationId xmlns:a16="http://schemas.microsoft.com/office/drawing/2014/main" id="{F9A96C9E-0256-4AB8-8656-3E7294CC8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FA543A9-95BA-4FF2-ACE0-E211EBE20C80}"/>
              </a:ext>
            </a:extLst>
          </p:cNvPr>
          <p:cNvSpPr txBox="1"/>
          <p:nvPr/>
        </p:nvSpPr>
        <p:spPr>
          <a:xfrm>
            <a:off x="7898651"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6" name="Graphic 60">
            <a:extLst>
              <a:ext uri="{FF2B5EF4-FFF2-40B4-BE49-F238E27FC236}">
                <a16:creationId xmlns:a16="http://schemas.microsoft.com/office/drawing/2014/main" id="{E1FEBEA0-8E3A-427B-AF7F-DFF9F8480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466264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FC38B25-34B2-446E-8D2A-96CBBB8F133C}"/>
              </a:ext>
            </a:extLst>
          </p:cNvPr>
          <p:cNvSpPr txBox="1"/>
          <p:nvPr/>
        </p:nvSpPr>
        <p:spPr>
          <a:xfrm>
            <a:off x="7898651" y="563329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8" name="Straight Arrow Connector 17">
            <a:extLst>
              <a:ext uri="{FF2B5EF4-FFF2-40B4-BE49-F238E27FC236}">
                <a16:creationId xmlns:a16="http://schemas.microsoft.com/office/drawing/2014/main" id="{84171364-DB70-4F38-8148-6721CA6DF06B}"/>
              </a:ext>
            </a:extLst>
          </p:cNvPr>
          <p:cNvCxnSpPr>
            <a:cxnSpLocks/>
            <a:endCxn id="3" idx="1"/>
          </p:cNvCxnSpPr>
          <p:nvPr/>
        </p:nvCxnSpPr>
        <p:spPr>
          <a:xfrm>
            <a:off x="4349987" y="3635829"/>
            <a:ext cx="136501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B195E8-6C35-408A-B13C-AA05D171EF78}"/>
              </a:ext>
            </a:extLst>
          </p:cNvPr>
          <p:cNvCxnSpPr>
            <a:cxnSpLocks/>
          </p:cNvCxnSpPr>
          <p:nvPr/>
        </p:nvCxnSpPr>
        <p:spPr>
          <a:xfrm flipV="1">
            <a:off x="6685824" y="2110628"/>
            <a:ext cx="1519618" cy="112569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B0CBD0-0216-4DA7-B3E7-4D98BBC14A4D}"/>
              </a:ext>
            </a:extLst>
          </p:cNvPr>
          <p:cNvCxnSpPr>
            <a:cxnSpLocks/>
          </p:cNvCxnSpPr>
          <p:nvPr/>
        </p:nvCxnSpPr>
        <p:spPr>
          <a:xfrm flipH="1">
            <a:off x="6723936" y="2336261"/>
            <a:ext cx="1462988" cy="108565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16135A-8823-4C91-B8D4-C9F31FA23908}"/>
              </a:ext>
            </a:extLst>
          </p:cNvPr>
          <p:cNvCxnSpPr>
            <a:cxnSpLocks/>
            <a:endCxn id="14" idx="1"/>
          </p:cNvCxnSpPr>
          <p:nvPr/>
        </p:nvCxnSpPr>
        <p:spPr>
          <a:xfrm>
            <a:off x="6711950" y="3635828"/>
            <a:ext cx="1519618" cy="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6CDAB1-E675-4675-96AE-DCF3AF6EB388}"/>
              </a:ext>
            </a:extLst>
          </p:cNvPr>
          <p:cNvCxnSpPr>
            <a:cxnSpLocks/>
          </p:cNvCxnSpPr>
          <p:nvPr/>
        </p:nvCxnSpPr>
        <p:spPr>
          <a:xfrm flipH="1">
            <a:off x="6691278" y="3813497"/>
            <a:ext cx="1495646"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2BC8F1-43B3-42B4-A2FA-FF4C830E5D8D}"/>
              </a:ext>
            </a:extLst>
          </p:cNvPr>
          <p:cNvCxnSpPr>
            <a:cxnSpLocks/>
          </p:cNvCxnSpPr>
          <p:nvPr/>
        </p:nvCxnSpPr>
        <p:spPr>
          <a:xfrm>
            <a:off x="6723936" y="4121151"/>
            <a:ext cx="1462988" cy="9706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88B2B58-85A9-4D2B-97D3-0CB36703AABF}"/>
              </a:ext>
            </a:extLst>
          </p:cNvPr>
          <p:cNvCxnSpPr>
            <a:cxnSpLocks/>
          </p:cNvCxnSpPr>
          <p:nvPr/>
        </p:nvCxnSpPr>
        <p:spPr>
          <a:xfrm flipH="1" flipV="1">
            <a:off x="6756594" y="4330247"/>
            <a:ext cx="1370222" cy="919981"/>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Shape&#10;&#10;Description automatically generated with low confidence">
            <a:extLst>
              <a:ext uri="{FF2B5EF4-FFF2-40B4-BE49-F238E27FC236}">
                <a16:creationId xmlns:a16="http://schemas.microsoft.com/office/drawing/2014/main" id="{9523CAD1-507B-4EFF-8BAD-73CF6EFAF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7143" y="4289751"/>
            <a:ext cx="802043" cy="802043"/>
          </a:xfrm>
          <a:prstGeom prst="rect">
            <a:avLst/>
          </a:prstGeom>
        </p:spPr>
      </p:pic>
      <p:pic>
        <p:nvPicPr>
          <p:cNvPr id="48" name="Picture 47" descr="Icon&#10;&#10;Description automatically generated">
            <a:extLst>
              <a:ext uri="{FF2B5EF4-FFF2-40B4-BE49-F238E27FC236}">
                <a16:creationId xmlns:a16="http://schemas.microsoft.com/office/drawing/2014/main" id="{C934B48F-D0F8-4AFB-BD0E-D8B06EE3C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4469" y="4396858"/>
            <a:ext cx="515127" cy="515127"/>
          </a:xfrm>
          <a:prstGeom prst="rect">
            <a:avLst/>
          </a:prstGeom>
        </p:spPr>
      </p:pic>
      <p:pic>
        <p:nvPicPr>
          <p:cNvPr id="49" name="Picture 48" descr="Shape&#10;&#10;Description automatically generated with low confidence">
            <a:extLst>
              <a:ext uri="{FF2B5EF4-FFF2-40B4-BE49-F238E27FC236}">
                <a16:creationId xmlns:a16="http://schemas.microsoft.com/office/drawing/2014/main" id="{3FD21756-DBB8-49FA-81B5-151943CA3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2072756"/>
            <a:ext cx="802043" cy="802043"/>
          </a:xfrm>
          <a:prstGeom prst="rect">
            <a:avLst/>
          </a:prstGeom>
        </p:spPr>
      </p:pic>
      <p:pic>
        <p:nvPicPr>
          <p:cNvPr id="50" name="Picture 49" descr="Icon&#10;&#10;Description automatically generated">
            <a:extLst>
              <a:ext uri="{FF2B5EF4-FFF2-40B4-BE49-F238E27FC236}">
                <a16:creationId xmlns:a16="http://schemas.microsoft.com/office/drawing/2014/main" id="{F2457186-9713-487B-B9D5-55DD47BBC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2179863"/>
            <a:ext cx="515127" cy="515127"/>
          </a:xfrm>
          <a:prstGeom prst="rect">
            <a:avLst/>
          </a:prstGeom>
        </p:spPr>
      </p:pic>
      <p:cxnSp>
        <p:nvCxnSpPr>
          <p:cNvPr id="51" name="Straight Arrow Connector 50">
            <a:extLst>
              <a:ext uri="{FF2B5EF4-FFF2-40B4-BE49-F238E27FC236}">
                <a16:creationId xmlns:a16="http://schemas.microsoft.com/office/drawing/2014/main" id="{AF3980AC-3D96-47F1-8E4A-221D878C88E5}"/>
              </a:ext>
            </a:extLst>
          </p:cNvPr>
          <p:cNvCxnSpPr>
            <a:cxnSpLocks/>
          </p:cNvCxnSpPr>
          <p:nvPr/>
        </p:nvCxnSpPr>
        <p:spPr>
          <a:xfrm>
            <a:off x="4267200" y="2481943"/>
            <a:ext cx="1403156" cy="97184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FEAAFC9-D209-4B8F-A715-4D77AF3A1863}"/>
              </a:ext>
            </a:extLst>
          </p:cNvPr>
          <p:cNvCxnSpPr>
            <a:cxnSpLocks/>
          </p:cNvCxnSpPr>
          <p:nvPr/>
        </p:nvCxnSpPr>
        <p:spPr>
          <a:xfrm flipV="1">
            <a:off x="4253613" y="3813497"/>
            <a:ext cx="1435472" cy="84915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6" name="Graphic 60">
            <a:extLst>
              <a:ext uri="{FF2B5EF4-FFF2-40B4-BE49-F238E27FC236}">
                <a16:creationId xmlns:a16="http://schemas.microsoft.com/office/drawing/2014/main" id="{11432D52-E139-4CD3-ACBA-D0AA2AA7A5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6883" y="1638369"/>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51A4D4B9-7484-471A-B567-3ACD46978C8D}"/>
              </a:ext>
            </a:extLst>
          </p:cNvPr>
          <p:cNvSpPr txBox="1"/>
          <p:nvPr/>
        </p:nvSpPr>
        <p:spPr>
          <a:xfrm>
            <a:off x="9203966" y="260901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28" name="Graphic 60">
            <a:extLst>
              <a:ext uri="{FF2B5EF4-FFF2-40B4-BE49-F238E27FC236}">
                <a16:creationId xmlns:a16="http://schemas.microsoft.com/office/drawing/2014/main" id="{AF404A21-43E9-48E3-999E-3F2F10269E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6883"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32C27EE8-2616-495C-A57F-2D7E87DA8F89}"/>
              </a:ext>
            </a:extLst>
          </p:cNvPr>
          <p:cNvSpPr txBox="1"/>
          <p:nvPr/>
        </p:nvSpPr>
        <p:spPr>
          <a:xfrm>
            <a:off x="9203966"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30" name="Graphic 60">
            <a:extLst>
              <a:ext uri="{FF2B5EF4-FFF2-40B4-BE49-F238E27FC236}">
                <a16:creationId xmlns:a16="http://schemas.microsoft.com/office/drawing/2014/main" id="{059C6645-61BC-4E6D-B78C-F38202F9CE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6883" y="466264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C4608CA7-6EB6-43FD-A432-6736B1421DE3}"/>
              </a:ext>
            </a:extLst>
          </p:cNvPr>
          <p:cNvSpPr txBox="1"/>
          <p:nvPr/>
        </p:nvSpPr>
        <p:spPr>
          <a:xfrm>
            <a:off x="9203966" y="563329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34" name="Graphic 60">
            <a:extLst>
              <a:ext uri="{FF2B5EF4-FFF2-40B4-BE49-F238E27FC236}">
                <a16:creationId xmlns:a16="http://schemas.microsoft.com/office/drawing/2014/main" id="{F72265FF-051F-46E8-8145-494309A21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5798" y="163836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a:extLst>
              <a:ext uri="{FF2B5EF4-FFF2-40B4-BE49-F238E27FC236}">
                <a16:creationId xmlns:a16="http://schemas.microsoft.com/office/drawing/2014/main" id="{0331CAAC-B56D-4A94-867E-CBC43466FD64}"/>
              </a:ext>
            </a:extLst>
          </p:cNvPr>
          <p:cNvSpPr txBox="1"/>
          <p:nvPr/>
        </p:nvSpPr>
        <p:spPr>
          <a:xfrm>
            <a:off x="10442881" y="260901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36" name="Graphic 60">
            <a:extLst>
              <a:ext uri="{FF2B5EF4-FFF2-40B4-BE49-F238E27FC236}">
                <a16:creationId xmlns:a16="http://schemas.microsoft.com/office/drawing/2014/main" id="{5B994015-3F01-4CD5-A6B6-146040373F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5798" y="3150506"/>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6">
            <a:extLst>
              <a:ext uri="{FF2B5EF4-FFF2-40B4-BE49-F238E27FC236}">
                <a16:creationId xmlns:a16="http://schemas.microsoft.com/office/drawing/2014/main" id="{696ED9FE-D1FA-4008-BFB4-80E9BFD459BB}"/>
              </a:ext>
            </a:extLst>
          </p:cNvPr>
          <p:cNvSpPr txBox="1"/>
          <p:nvPr/>
        </p:nvSpPr>
        <p:spPr>
          <a:xfrm>
            <a:off x="10442881" y="4121149"/>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40" name="Graphic 60">
            <a:extLst>
              <a:ext uri="{FF2B5EF4-FFF2-40B4-BE49-F238E27FC236}">
                <a16:creationId xmlns:a16="http://schemas.microsoft.com/office/drawing/2014/main" id="{4EC1CB40-0976-4737-B01B-875329C5C8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5798" y="4662645"/>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DC0220A5-CCE9-4641-B541-4C14A12906BE}"/>
              </a:ext>
            </a:extLst>
          </p:cNvPr>
          <p:cNvSpPr txBox="1"/>
          <p:nvPr/>
        </p:nvSpPr>
        <p:spPr>
          <a:xfrm>
            <a:off x="10442881" y="5633288"/>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Tree>
    <p:extLst>
      <p:ext uri="{BB962C8B-B14F-4D97-AF65-F5344CB8AC3E}">
        <p14:creationId xmlns:p14="http://schemas.microsoft.com/office/powerpoint/2010/main" val="99068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769-53B4-49A0-B184-46C4E80EFD9B}"/>
              </a:ext>
            </a:extLst>
          </p:cNvPr>
          <p:cNvSpPr>
            <a:spLocks noGrp="1"/>
          </p:cNvSpPr>
          <p:nvPr>
            <p:ph type="title"/>
          </p:nvPr>
        </p:nvSpPr>
        <p:spPr/>
        <p:txBody>
          <a:bodyPr/>
          <a:lstStyle/>
          <a:p>
            <a:r>
              <a:rPr lang="en-US" dirty="0"/>
              <a:t>But What If…?</a:t>
            </a:r>
          </a:p>
        </p:txBody>
      </p:sp>
      <p:pic>
        <p:nvPicPr>
          <p:cNvPr id="3" name="Graphic 6">
            <a:extLst>
              <a:ext uri="{FF2B5EF4-FFF2-40B4-BE49-F238E27FC236}">
                <a16:creationId xmlns:a16="http://schemas.microsoft.com/office/drawing/2014/main" id="{8C1206AD-83FA-481D-8937-06B194B196B0}"/>
              </a:ext>
            </a:extLst>
          </p:cNvPr>
          <p:cNvPicPr>
            <a:picLocks noChangeAspect="1" noChangeArrowheads="1"/>
          </p:cNvPicPr>
          <p:nvPr/>
        </p:nvPicPr>
        <p:blipFill>
          <a:blip r:embed="rId3"/>
          <a:srcRect/>
          <a:stretch/>
        </p:blipFill>
        <p:spPr bwMode="auto">
          <a:xfrm>
            <a:off x="5715000" y="32548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16042D3-49D0-4B76-9866-2991225C75F6}"/>
              </a:ext>
            </a:extLst>
          </p:cNvPr>
          <p:cNvSpPr txBox="1"/>
          <p:nvPr/>
        </p:nvSpPr>
        <p:spPr>
          <a:xfrm>
            <a:off x="5480049" y="4197034"/>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Load Balancer</a:t>
            </a:r>
          </a:p>
        </p:txBody>
      </p:sp>
      <p:pic>
        <p:nvPicPr>
          <p:cNvPr id="10" name="Picture 9" descr="Shape&#10;&#10;Description automatically generated with low confidence">
            <a:extLst>
              <a:ext uri="{FF2B5EF4-FFF2-40B4-BE49-F238E27FC236}">
                <a16:creationId xmlns:a16="http://schemas.microsoft.com/office/drawing/2014/main" id="{CB722D8D-745D-4EAF-B903-F0DEDEAEA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3234807"/>
            <a:ext cx="802043" cy="802043"/>
          </a:xfrm>
          <a:prstGeom prst="rect">
            <a:avLst/>
          </a:prstGeom>
        </p:spPr>
      </p:pic>
      <p:pic>
        <p:nvPicPr>
          <p:cNvPr id="11" name="Picture 10" descr="Icon&#10;&#10;Description automatically generated">
            <a:extLst>
              <a:ext uri="{FF2B5EF4-FFF2-40B4-BE49-F238E27FC236}">
                <a16:creationId xmlns:a16="http://schemas.microsoft.com/office/drawing/2014/main" id="{EE304357-B0D6-4622-AE0A-62C9A8131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3341914"/>
            <a:ext cx="515127" cy="515127"/>
          </a:xfrm>
          <a:prstGeom prst="rect">
            <a:avLst/>
          </a:prstGeom>
        </p:spPr>
      </p:pic>
      <p:pic>
        <p:nvPicPr>
          <p:cNvPr id="14" name="Graphic 60">
            <a:extLst>
              <a:ext uri="{FF2B5EF4-FFF2-40B4-BE49-F238E27FC236}">
                <a16:creationId xmlns:a16="http://schemas.microsoft.com/office/drawing/2014/main" id="{F9A96C9E-0256-4AB8-8656-3E7294CC8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FA543A9-95BA-4FF2-ACE0-E211EBE20C80}"/>
              </a:ext>
            </a:extLst>
          </p:cNvPr>
          <p:cNvSpPr txBox="1"/>
          <p:nvPr/>
        </p:nvSpPr>
        <p:spPr>
          <a:xfrm>
            <a:off x="7898651"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8" name="Straight Arrow Connector 17">
            <a:extLst>
              <a:ext uri="{FF2B5EF4-FFF2-40B4-BE49-F238E27FC236}">
                <a16:creationId xmlns:a16="http://schemas.microsoft.com/office/drawing/2014/main" id="{84171364-DB70-4F38-8148-6721CA6DF06B}"/>
              </a:ext>
            </a:extLst>
          </p:cNvPr>
          <p:cNvCxnSpPr>
            <a:cxnSpLocks/>
            <a:endCxn id="3" idx="1"/>
          </p:cNvCxnSpPr>
          <p:nvPr/>
        </p:nvCxnSpPr>
        <p:spPr>
          <a:xfrm>
            <a:off x="4349987" y="3635829"/>
            <a:ext cx="136501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16135A-8823-4C91-B8D4-C9F31FA23908}"/>
              </a:ext>
            </a:extLst>
          </p:cNvPr>
          <p:cNvCxnSpPr>
            <a:cxnSpLocks/>
            <a:endCxn id="14" idx="1"/>
          </p:cNvCxnSpPr>
          <p:nvPr/>
        </p:nvCxnSpPr>
        <p:spPr>
          <a:xfrm>
            <a:off x="6711950" y="3635828"/>
            <a:ext cx="1519618" cy="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6CDAB1-E675-4675-96AE-DCF3AF6EB388}"/>
              </a:ext>
            </a:extLst>
          </p:cNvPr>
          <p:cNvCxnSpPr>
            <a:cxnSpLocks/>
          </p:cNvCxnSpPr>
          <p:nvPr/>
        </p:nvCxnSpPr>
        <p:spPr>
          <a:xfrm flipH="1">
            <a:off x="6691278" y="3813497"/>
            <a:ext cx="1495646"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Shape&#10;&#10;Description automatically generated with low confidence">
            <a:extLst>
              <a:ext uri="{FF2B5EF4-FFF2-40B4-BE49-F238E27FC236}">
                <a16:creationId xmlns:a16="http://schemas.microsoft.com/office/drawing/2014/main" id="{9523CAD1-507B-4EFF-8BAD-73CF6EFAF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7143" y="4289751"/>
            <a:ext cx="802043" cy="802043"/>
          </a:xfrm>
          <a:prstGeom prst="rect">
            <a:avLst/>
          </a:prstGeom>
        </p:spPr>
      </p:pic>
      <p:pic>
        <p:nvPicPr>
          <p:cNvPr id="48" name="Picture 47" descr="Icon&#10;&#10;Description automatically generated">
            <a:extLst>
              <a:ext uri="{FF2B5EF4-FFF2-40B4-BE49-F238E27FC236}">
                <a16:creationId xmlns:a16="http://schemas.microsoft.com/office/drawing/2014/main" id="{C934B48F-D0F8-4AFB-BD0E-D8B06EE3C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4469" y="4396858"/>
            <a:ext cx="515127" cy="515127"/>
          </a:xfrm>
          <a:prstGeom prst="rect">
            <a:avLst/>
          </a:prstGeom>
        </p:spPr>
      </p:pic>
      <p:pic>
        <p:nvPicPr>
          <p:cNvPr id="49" name="Picture 48" descr="Shape&#10;&#10;Description automatically generated with low confidence">
            <a:extLst>
              <a:ext uri="{FF2B5EF4-FFF2-40B4-BE49-F238E27FC236}">
                <a16:creationId xmlns:a16="http://schemas.microsoft.com/office/drawing/2014/main" id="{3FD21756-DBB8-49FA-81B5-151943CA3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2072756"/>
            <a:ext cx="802043" cy="802043"/>
          </a:xfrm>
          <a:prstGeom prst="rect">
            <a:avLst/>
          </a:prstGeom>
        </p:spPr>
      </p:pic>
      <p:pic>
        <p:nvPicPr>
          <p:cNvPr id="50" name="Picture 49" descr="Icon&#10;&#10;Description automatically generated">
            <a:extLst>
              <a:ext uri="{FF2B5EF4-FFF2-40B4-BE49-F238E27FC236}">
                <a16:creationId xmlns:a16="http://schemas.microsoft.com/office/drawing/2014/main" id="{F2457186-9713-487B-B9D5-55DD47BBC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2179863"/>
            <a:ext cx="515127" cy="515127"/>
          </a:xfrm>
          <a:prstGeom prst="rect">
            <a:avLst/>
          </a:prstGeom>
        </p:spPr>
      </p:pic>
      <p:cxnSp>
        <p:nvCxnSpPr>
          <p:cNvPr id="51" name="Straight Arrow Connector 50">
            <a:extLst>
              <a:ext uri="{FF2B5EF4-FFF2-40B4-BE49-F238E27FC236}">
                <a16:creationId xmlns:a16="http://schemas.microsoft.com/office/drawing/2014/main" id="{AF3980AC-3D96-47F1-8E4A-221D878C88E5}"/>
              </a:ext>
            </a:extLst>
          </p:cNvPr>
          <p:cNvCxnSpPr>
            <a:cxnSpLocks/>
          </p:cNvCxnSpPr>
          <p:nvPr/>
        </p:nvCxnSpPr>
        <p:spPr>
          <a:xfrm>
            <a:off x="4267200" y="2481943"/>
            <a:ext cx="1403156" cy="97184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FEAAFC9-D209-4B8F-A715-4D77AF3A1863}"/>
              </a:ext>
            </a:extLst>
          </p:cNvPr>
          <p:cNvCxnSpPr>
            <a:cxnSpLocks/>
          </p:cNvCxnSpPr>
          <p:nvPr/>
        </p:nvCxnSpPr>
        <p:spPr>
          <a:xfrm flipV="1">
            <a:off x="4253613" y="3813497"/>
            <a:ext cx="1435472" cy="84915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597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r>
              <a:rPr lang="en-US" sz="2800" dirty="0">
                <a:latin typeface="+mj-lt"/>
              </a:rPr>
              <a:t>Automatically scale out/in instances based on the load</a:t>
            </a:r>
          </a:p>
          <a:p>
            <a:pPr lvl="1"/>
            <a:r>
              <a:rPr lang="en-US" sz="2400" dirty="0">
                <a:latin typeface="+mj-lt"/>
              </a:rPr>
              <a:t>Specify instance numbers: desired capacity, minimum and maximum</a:t>
            </a:r>
          </a:p>
          <a:p>
            <a:pPr lvl="1"/>
            <a:r>
              <a:rPr lang="en-US" sz="2400" dirty="0">
                <a:latin typeface="+mj-lt"/>
              </a:rPr>
              <a:t>Or specify certain metric triggers</a:t>
            </a:r>
          </a:p>
          <a:p>
            <a:pPr lvl="1"/>
            <a:r>
              <a:rPr lang="en-US" sz="2400" dirty="0">
                <a:latin typeface="+mj-lt"/>
              </a:rPr>
              <a:t>Registers new instances with the load balancer</a:t>
            </a:r>
          </a:p>
          <a:p>
            <a:r>
              <a:rPr lang="en-US" sz="2800" dirty="0">
                <a:latin typeface="+mj-lt"/>
              </a:rPr>
              <a:t>Replace unhealthy instances automatically</a:t>
            </a:r>
          </a:p>
          <a:p>
            <a:r>
              <a:rPr lang="en-US" sz="2800" dirty="0">
                <a:latin typeface="+mj-lt"/>
              </a:rPr>
              <a:t>Run at optimal capacity, meaning cost savings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Auto Scaling Groups (</a:t>
            </a:r>
            <a:r>
              <a:rPr lang="en-US" dirty="0" err="1"/>
              <a:t>ASG</a:t>
            </a:r>
            <a:r>
              <a:rPr lang="en-US" dirty="0"/>
              <a:t>)</a:t>
            </a:r>
          </a:p>
        </p:txBody>
      </p:sp>
    </p:spTree>
    <p:extLst>
      <p:ext uri="{BB962C8B-B14F-4D97-AF65-F5344CB8AC3E}">
        <p14:creationId xmlns:p14="http://schemas.microsoft.com/office/powerpoint/2010/main" val="395090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 Auto Scaling Group</a:t>
            </a:r>
          </a:p>
        </p:txBody>
      </p:sp>
      <p:pic>
        <p:nvPicPr>
          <p:cNvPr id="3" name="Picture 2" descr="A blue sign with white text&#10;&#10;Description automatically generated with medium confidence">
            <a:extLst>
              <a:ext uri="{FF2B5EF4-FFF2-40B4-BE49-F238E27FC236}">
                <a16:creationId xmlns:a16="http://schemas.microsoft.com/office/drawing/2014/main" id="{6052E636-0797-406D-9912-3D87C978F2C1}"/>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076409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3176B-77C9-C776-2EA7-E9CF644820CB}"/>
              </a:ext>
            </a:extLst>
          </p:cNvPr>
          <p:cNvSpPr>
            <a:spLocks noGrp="1"/>
          </p:cNvSpPr>
          <p:nvPr>
            <p:ph type="title"/>
          </p:nvPr>
        </p:nvSpPr>
        <p:spPr/>
        <p:txBody>
          <a:bodyPr/>
          <a:lstStyle/>
          <a:p>
            <a:r>
              <a:rPr lang="en-US" dirty="0"/>
              <a:t>Types of Auto Scaling Policies</a:t>
            </a:r>
          </a:p>
        </p:txBody>
      </p:sp>
      <p:sp>
        <p:nvSpPr>
          <p:cNvPr id="5" name="Text Placeholder 4">
            <a:extLst>
              <a:ext uri="{FF2B5EF4-FFF2-40B4-BE49-F238E27FC236}">
                <a16:creationId xmlns:a16="http://schemas.microsoft.com/office/drawing/2014/main" id="{1C7B59A4-BABB-89E5-7621-104C098FC45E}"/>
              </a:ext>
            </a:extLst>
          </p:cNvPr>
          <p:cNvSpPr>
            <a:spLocks noGrp="1"/>
          </p:cNvSpPr>
          <p:nvPr>
            <p:ph type="body" sz="quarter" idx="14"/>
          </p:nvPr>
        </p:nvSpPr>
        <p:spPr/>
        <p:txBody>
          <a:bodyPr/>
          <a:lstStyle/>
          <a:p>
            <a:r>
              <a:rPr lang="en-US" dirty="0"/>
              <a:t>Dynamic</a:t>
            </a:r>
          </a:p>
          <a:p>
            <a:r>
              <a:rPr lang="en-US" sz="1800" dirty="0"/>
              <a:t>Based on CloudWatch metrics or alarms</a:t>
            </a:r>
          </a:p>
        </p:txBody>
      </p:sp>
      <p:sp>
        <p:nvSpPr>
          <p:cNvPr id="7" name="Text Placeholder 6">
            <a:extLst>
              <a:ext uri="{FF2B5EF4-FFF2-40B4-BE49-F238E27FC236}">
                <a16:creationId xmlns:a16="http://schemas.microsoft.com/office/drawing/2014/main" id="{B7B3FF3C-89C9-B354-D7D6-9342A00F544D}"/>
              </a:ext>
            </a:extLst>
          </p:cNvPr>
          <p:cNvSpPr>
            <a:spLocks noGrp="1"/>
          </p:cNvSpPr>
          <p:nvPr>
            <p:ph type="body" sz="quarter" idx="16"/>
          </p:nvPr>
        </p:nvSpPr>
        <p:spPr/>
        <p:txBody>
          <a:bodyPr/>
          <a:lstStyle/>
          <a:p>
            <a:r>
              <a:rPr lang="en-US" dirty="0"/>
              <a:t>Scheduled</a:t>
            </a:r>
          </a:p>
          <a:p>
            <a:r>
              <a:rPr lang="en-US" sz="1800" dirty="0"/>
              <a:t>Based on a schedule known ahead of time</a:t>
            </a:r>
          </a:p>
        </p:txBody>
      </p:sp>
      <p:sp>
        <p:nvSpPr>
          <p:cNvPr id="9" name="Text Placeholder 8">
            <a:extLst>
              <a:ext uri="{FF2B5EF4-FFF2-40B4-BE49-F238E27FC236}">
                <a16:creationId xmlns:a16="http://schemas.microsoft.com/office/drawing/2014/main" id="{3899FBB6-0A44-41DF-1207-2E1880DFFBBB}"/>
              </a:ext>
            </a:extLst>
          </p:cNvPr>
          <p:cNvSpPr>
            <a:spLocks noGrp="1"/>
          </p:cNvSpPr>
          <p:nvPr>
            <p:ph type="body" sz="quarter" idx="18"/>
          </p:nvPr>
        </p:nvSpPr>
        <p:spPr/>
        <p:txBody>
          <a:bodyPr/>
          <a:lstStyle/>
          <a:p>
            <a:r>
              <a:rPr lang="en-US" dirty="0"/>
              <a:t>Predictive</a:t>
            </a:r>
          </a:p>
          <a:p>
            <a:r>
              <a:rPr lang="en-US" sz="1800" dirty="0"/>
              <a:t>Based on historical use (machine learning)</a:t>
            </a:r>
          </a:p>
        </p:txBody>
      </p:sp>
      <p:pic>
        <p:nvPicPr>
          <p:cNvPr id="15" name="Picture 14" descr="Icon&#10;&#10;Description automatically generated">
            <a:extLst>
              <a:ext uri="{FF2B5EF4-FFF2-40B4-BE49-F238E27FC236}">
                <a16:creationId xmlns:a16="http://schemas.microsoft.com/office/drawing/2014/main" id="{E8C67418-5666-E36F-D730-DE6BF9082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630" y="2209630"/>
            <a:ext cx="2438740" cy="2438740"/>
          </a:xfrm>
          <a:prstGeom prst="rect">
            <a:avLst/>
          </a:prstGeom>
        </p:spPr>
      </p:pic>
      <p:pic>
        <p:nvPicPr>
          <p:cNvPr id="17" name="Picture 16" descr="Logo, icon&#10;&#10;Description automatically generated">
            <a:extLst>
              <a:ext uri="{FF2B5EF4-FFF2-40B4-BE49-F238E27FC236}">
                <a16:creationId xmlns:a16="http://schemas.microsoft.com/office/drawing/2014/main" id="{14A71221-3949-0E4F-B3EF-577DDEE47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5086" y="2209630"/>
            <a:ext cx="2438740" cy="2438740"/>
          </a:xfrm>
          <a:prstGeom prst="rect">
            <a:avLst/>
          </a:prstGeom>
        </p:spPr>
      </p:pic>
      <p:pic>
        <p:nvPicPr>
          <p:cNvPr id="19" name="Picture 18" descr="A yellow and black logo&#10;&#10;Description automatically generated with low confidence">
            <a:extLst>
              <a:ext uri="{FF2B5EF4-FFF2-40B4-BE49-F238E27FC236}">
                <a16:creationId xmlns:a16="http://schemas.microsoft.com/office/drawing/2014/main" id="{6AE16A34-8A11-E2B3-D75E-AA06546818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8174" y="2209630"/>
            <a:ext cx="2438740" cy="2438740"/>
          </a:xfrm>
          <a:prstGeom prst="rect">
            <a:avLst/>
          </a:prstGeom>
        </p:spPr>
      </p:pic>
    </p:spTree>
    <p:extLst>
      <p:ext uri="{BB962C8B-B14F-4D97-AF65-F5344CB8AC3E}">
        <p14:creationId xmlns:p14="http://schemas.microsoft.com/office/powerpoint/2010/main" val="303587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3176B-77C9-C776-2EA7-E9CF644820CB}"/>
              </a:ext>
            </a:extLst>
          </p:cNvPr>
          <p:cNvSpPr>
            <a:spLocks noGrp="1"/>
          </p:cNvSpPr>
          <p:nvPr>
            <p:ph type="title"/>
          </p:nvPr>
        </p:nvSpPr>
        <p:spPr/>
        <p:txBody>
          <a:bodyPr/>
          <a:lstStyle/>
          <a:p>
            <a:r>
              <a:rPr lang="en-US" dirty="0"/>
              <a:t>Types of Auto Scaling Policies</a:t>
            </a:r>
          </a:p>
        </p:txBody>
      </p:sp>
      <p:sp>
        <p:nvSpPr>
          <p:cNvPr id="5" name="Text Placeholder 4">
            <a:extLst>
              <a:ext uri="{FF2B5EF4-FFF2-40B4-BE49-F238E27FC236}">
                <a16:creationId xmlns:a16="http://schemas.microsoft.com/office/drawing/2014/main" id="{1C7B59A4-BABB-89E5-7621-104C098FC45E}"/>
              </a:ext>
            </a:extLst>
          </p:cNvPr>
          <p:cNvSpPr>
            <a:spLocks noGrp="1"/>
          </p:cNvSpPr>
          <p:nvPr>
            <p:ph type="body" sz="quarter" idx="14"/>
          </p:nvPr>
        </p:nvSpPr>
        <p:spPr/>
        <p:txBody>
          <a:bodyPr/>
          <a:lstStyle/>
          <a:p>
            <a:r>
              <a:rPr lang="en-US" dirty="0"/>
              <a:t>Dynamic</a:t>
            </a:r>
          </a:p>
          <a:p>
            <a:r>
              <a:rPr lang="en-US" sz="1800" dirty="0"/>
              <a:t>Based on CloudWatch metrics or alarms</a:t>
            </a:r>
          </a:p>
        </p:txBody>
      </p:sp>
      <p:sp>
        <p:nvSpPr>
          <p:cNvPr id="7" name="Text Placeholder 6">
            <a:extLst>
              <a:ext uri="{FF2B5EF4-FFF2-40B4-BE49-F238E27FC236}">
                <a16:creationId xmlns:a16="http://schemas.microsoft.com/office/drawing/2014/main" id="{B7B3FF3C-89C9-B354-D7D6-9342A00F544D}"/>
              </a:ext>
            </a:extLst>
          </p:cNvPr>
          <p:cNvSpPr>
            <a:spLocks noGrp="1"/>
          </p:cNvSpPr>
          <p:nvPr>
            <p:ph type="body" sz="quarter" idx="16"/>
          </p:nvPr>
        </p:nvSpPr>
        <p:spPr/>
        <p:txBody>
          <a:bodyPr/>
          <a:lstStyle/>
          <a:p>
            <a:r>
              <a:rPr lang="en-US" dirty="0"/>
              <a:t>Scheduled</a:t>
            </a:r>
          </a:p>
          <a:p>
            <a:r>
              <a:rPr lang="en-US" sz="1800" dirty="0"/>
              <a:t>Based on a schedule known ahead of time</a:t>
            </a:r>
          </a:p>
        </p:txBody>
      </p:sp>
      <p:sp>
        <p:nvSpPr>
          <p:cNvPr id="9" name="Text Placeholder 8">
            <a:extLst>
              <a:ext uri="{FF2B5EF4-FFF2-40B4-BE49-F238E27FC236}">
                <a16:creationId xmlns:a16="http://schemas.microsoft.com/office/drawing/2014/main" id="{3899FBB6-0A44-41DF-1207-2E1880DFFBBB}"/>
              </a:ext>
            </a:extLst>
          </p:cNvPr>
          <p:cNvSpPr>
            <a:spLocks noGrp="1"/>
          </p:cNvSpPr>
          <p:nvPr>
            <p:ph type="body" sz="quarter" idx="18"/>
          </p:nvPr>
        </p:nvSpPr>
        <p:spPr/>
        <p:txBody>
          <a:bodyPr/>
          <a:lstStyle/>
          <a:p>
            <a:r>
              <a:rPr lang="en-US" dirty="0"/>
              <a:t>Predictive</a:t>
            </a:r>
          </a:p>
          <a:p>
            <a:r>
              <a:rPr lang="en-US" sz="1800" dirty="0"/>
              <a:t>Based on historical use (machine learning)</a:t>
            </a:r>
          </a:p>
        </p:txBody>
      </p:sp>
      <p:pic>
        <p:nvPicPr>
          <p:cNvPr id="15" name="Picture 14" descr="Icon&#10;&#10;Description automatically generated">
            <a:extLst>
              <a:ext uri="{FF2B5EF4-FFF2-40B4-BE49-F238E27FC236}">
                <a16:creationId xmlns:a16="http://schemas.microsoft.com/office/drawing/2014/main" id="{E8C67418-5666-E36F-D730-DE6BF9082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630" y="2209630"/>
            <a:ext cx="2438740" cy="2438740"/>
          </a:xfrm>
          <a:prstGeom prst="rect">
            <a:avLst/>
          </a:prstGeom>
        </p:spPr>
      </p:pic>
      <p:pic>
        <p:nvPicPr>
          <p:cNvPr id="17" name="Picture 16" descr="Logo, icon&#10;&#10;Description automatically generated">
            <a:extLst>
              <a:ext uri="{FF2B5EF4-FFF2-40B4-BE49-F238E27FC236}">
                <a16:creationId xmlns:a16="http://schemas.microsoft.com/office/drawing/2014/main" id="{14A71221-3949-0E4F-B3EF-577DDEE47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5086" y="2209630"/>
            <a:ext cx="2438740" cy="2438740"/>
          </a:xfrm>
          <a:prstGeom prst="rect">
            <a:avLst/>
          </a:prstGeom>
        </p:spPr>
      </p:pic>
      <p:pic>
        <p:nvPicPr>
          <p:cNvPr id="19" name="Picture 18" descr="A yellow and black logo&#10;&#10;Description automatically generated with low confidence">
            <a:extLst>
              <a:ext uri="{FF2B5EF4-FFF2-40B4-BE49-F238E27FC236}">
                <a16:creationId xmlns:a16="http://schemas.microsoft.com/office/drawing/2014/main" id="{6AE16A34-8A11-E2B3-D75E-AA0654681811}"/>
              </a:ext>
            </a:extLst>
          </p:cNvPr>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278174" y="2209630"/>
            <a:ext cx="2438740" cy="2438740"/>
          </a:xfrm>
          <a:prstGeom prst="rect">
            <a:avLst/>
          </a:prstGeom>
        </p:spPr>
      </p:pic>
    </p:spTree>
    <p:extLst>
      <p:ext uri="{BB962C8B-B14F-4D97-AF65-F5344CB8AC3E}">
        <p14:creationId xmlns:p14="http://schemas.microsoft.com/office/powerpoint/2010/main" val="1293048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18A3BD5-EC16-8A57-CB48-A0F33562996D}"/>
              </a:ext>
            </a:extLst>
          </p:cNvPr>
          <p:cNvSpPr>
            <a:spLocks noGrp="1"/>
          </p:cNvSpPr>
          <p:nvPr>
            <p:ph sz="quarter" idx="14"/>
          </p:nvPr>
        </p:nvSpPr>
        <p:spPr/>
        <p:txBody>
          <a:bodyPr/>
          <a:lstStyle/>
          <a:p>
            <a:r>
              <a:rPr lang="en-US" dirty="0"/>
              <a:t>Types of Dynamic </a:t>
            </a:r>
            <a:br>
              <a:rPr lang="en-US" dirty="0"/>
            </a:br>
            <a:r>
              <a:rPr lang="en-US" dirty="0"/>
              <a:t>Scaling</a:t>
            </a:r>
          </a:p>
        </p:txBody>
      </p:sp>
      <p:sp>
        <p:nvSpPr>
          <p:cNvPr id="9" name="Text Placeholder 8">
            <a:extLst>
              <a:ext uri="{FF2B5EF4-FFF2-40B4-BE49-F238E27FC236}">
                <a16:creationId xmlns:a16="http://schemas.microsoft.com/office/drawing/2014/main" id="{A6BF092A-8345-569E-F1DC-4D498393E910}"/>
              </a:ext>
            </a:extLst>
          </p:cNvPr>
          <p:cNvSpPr>
            <a:spLocks noGrp="1"/>
          </p:cNvSpPr>
          <p:nvPr>
            <p:ph type="body" sz="quarter" idx="10"/>
          </p:nvPr>
        </p:nvSpPr>
        <p:spPr/>
        <p:txBody>
          <a:bodyPr/>
          <a:lstStyle/>
          <a:p>
            <a:r>
              <a:rPr lang="en-US" sz="2800" b="1" dirty="0">
                <a:latin typeface="+mj-lt"/>
              </a:rPr>
              <a:t>#1: Target Tracking</a:t>
            </a:r>
          </a:p>
          <a:p>
            <a:pPr lvl="1"/>
            <a:r>
              <a:rPr lang="en-US" sz="2200" dirty="0">
                <a:latin typeface="+mj-lt"/>
              </a:rPr>
              <a:t>Used to keep you at a target metric you define</a:t>
            </a:r>
          </a:p>
          <a:p>
            <a:pPr lvl="2"/>
            <a:r>
              <a:rPr lang="en-US" sz="1800" dirty="0">
                <a:latin typeface="+mj-lt"/>
              </a:rPr>
              <a:t>Example: Average CPU Usage for instances in the </a:t>
            </a:r>
            <a:r>
              <a:rPr lang="en-US" sz="1800" dirty="0" err="1">
                <a:latin typeface="+mj-lt"/>
              </a:rPr>
              <a:t>ASG</a:t>
            </a:r>
            <a:r>
              <a:rPr lang="en-US" sz="1800" dirty="0">
                <a:latin typeface="+mj-lt"/>
              </a:rPr>
              <a:t> should be 50%.  Instances will be spun up/down to keep you at 50%</a:t>
            </a:r>
          </a:p>
          <a:p>
            <a:pPr lvl="1"/>
            <a:r>
              <a:rPr lang="en-US" sz="2200" dirty="0">
                <a:latin typeface="+mj-lt"/>
              </a:rPr>
              <a:t>Can scale on metrics:</a:t>
            </a:r>
          </a:p>
          <a:p>
            <a:pPr lvl="2"/>
            <a:r>
              <a:rPr lang="en-US" sz="1800" dirty="0">
                <a:latin typeface="+mj-lt"/>
              </a:rPr>
              <a:t>Average CPU utilization</a:t>
            </a:r>
          </a:p>
          <a:p>
            <a:pPr lvl="2"/>
            <a:r>
              <a:rPr lang="en-US" sz="1800" dirty="0">
                <a:latin typeface="+mj-lt"/>
              </a:rPr>
              <a:t>Average network in (bytes)</a:t>
            </a:r>
          </a:p>
          <a:p>
            <a:pPr lvl="2"/>
            <a:r>
              <a:rPr lang="en-US" sz="1800" dirty="0">
                <a:latin typeface="+mj-lt"/>
              </a:rPr>
              <a:t>Average network out (bytes)</a:t>
            </a:r>
          </a:p>
          <a:p>
            <a:pPr lvl="2"/>
            <a:r>
              <a:rPr lang="en-US" sz="1800" dirty="0">
                <a:latin typeface="+mj-lt"/>
              </a:rPr>
              <a:t>ALB request count per target</a:t>
            </a:r>
          </a:p>
          <a:p>
            <a:pPr lvl="2"/>
            <a:r>
              <a:rPr lang="en-US" sz="1800" b="1" dirty="0">
                <a:latin typeface="+mj-lt"/>
              </a:rPr>
              <a:t>NOT</a:t>
            </a:r>
            <a:r>
              <a:rPr lang="en-US" sz="1800" dirty="0">
                <a:latin typeface="+mj-lt"/>
              </a:rPr>
              <a:t> memory usage (not available in CloudWatch </a:t>
            </a:r>
            <a:br>
              <a:rPr lang="en-US" sz="1800" dirty="0">
                <a:latin typeface="+mj-lt"/>
              </a:rPr>
            </a:br>
            <a:r>
              <a:rPr lang="en-US" sz="1800" dirty="0">
                <a:latin typeface="+mj-lt"/>
              </a:rPr>
              <a:t>by default)!</a:t>
            </a:r>
            <a:endParaRPr lang="en-US" dirty="0">
              <a:latin typeface="+mj-lt"/>
            </a:endParaRPr>
          </a:p>
        </p:txBody>
      </p:sp>
    </p:spTree>
    <p:extLst>
      <p:ext uri="{BB962C8B-B14F-4D97-AF65-F5344CB8AC3E}">
        <p14:creationId xmlns:p14="http://schemas.microsoft.com/office/powerpoint/2010/main" val="258418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718A3BD5-EC16-8A57-CB48-A0F33562996D}"/>
              </a:ext>
            </a:extLst>
          </p:cNvPr>
          <p:cNvSpPr>
            <a:spLocks noGrp="1"/>
          </p:cNvSpPr>
          <p:nvPr>
            <p:ph sz="quarter" idx="14"/>
          </p:nvPr>
        </p:nvSpPr>
        <p:spPr/>
        <p:txBody>
          <a:bodyPr/>
          <a:lstStyle/>
          <a:p>
            <a:r>
              <a:rPr lang="en-US" dirty="0"/>
              <a:t>Types of Dynamic </a:t>
            </a:r>
            <a:br>
              <a:rPr lang="en-US" dirty="0"/>
            </a:br>
            <a:r>
              <a:rPr lang="en-US" dirty="0"/>
              <a:t>Scaling </a:t>
            </a:r>
            <a:br>
              <a:rPr lang="en-US" dirty="0"/>
            </a:br>
            <a:r>
              <a:rPr lang="en-US" dirty="0"/>
              <a:t>(cont.)</a:t>
            </a:r>
          </a:p>
        </p:txBody>
      </p:sp>
      <p:sp>
        <p:nvSpPr>
          <p:cNvPr id="9" name="Text Placeholder 8">
            <a:extLst>
              <a:ext uri="{FF2B5EF4-FFF2-40B4-BE49-F238E27FC236}">
                <a16:creationId xmlns:a16="http://schemas.microsoft.com/office/drawing/2014/main" id="{A6BF092A-8345-569E-F1DC-4D498393E910}"/>
              </a:ext>
            </a:extLst>
          </p:cNvPr>
          <p:cNvSpPr>
            <a:spLocks noGrp="1"/>
          </p:cNvSpPr>
          <p:nvPr>
            <p:ph type="body" sz="quarter" idx="10"/>
          </p:nvPr>
        </p:nvSpPr>
        <p:spPr/>
        <p:txBody>
          <a:bodyPr/>
          <a:lstStyle/>
          <a:p>
            <a:r>
              <a:rPr lang="en-US" sz="2800" b="1" dirty="0">
                <a:latin typeface="+mj-lt"/>
              </a:rPr>
              <a:t>#2: Step Scaling</a:t>
            </a:r>
          </a:p>
          <a:p>
            <a:pPr lvl="1"/>
            <a:r>
              <a:rPr lang="en-US" sz="2200" dirty="0">
                <a:latin typeface="+mj-lt"/>
              </a:rPr>
              <a:t>Based on high and low thresholds for CloudWatch alarms (that you set up)</a:t>
            </a:r>
          </a:p>
          <a:p>
            <a:pPr lvl="2"/>
            <a:r>
              <a:rPr lang="en-US" sz="1800" dirty="0">
                <a:latin typeface="+mj-lt"/>
              </a:rPr>
              <a:t>Example: </a:t>
            </a:r>
          </a:p>
          <a:p>
            <a:pPr lvl="3"/>
            <a:r>
              <a:rPr lang="en-US" sz="1800" dirty="0">
                <a:latin typeface="+mj-lt"/>
              </a:rPr>
              <a:t>Set up a CloudWatch alarm to trigger when CPU usage hits 80%</a:t>
            </a:r>
          </a:p>
          <a:p>
            <a:pPr lvl="4"/>
            <a:r>
              <a:rPr lang="en-US" sz="1800" dirty="0">
                <a:latin typeface="+mj-lt"/>
              </a:rPr>
              <a:t>When this triggers, add 1 instance</a:t>
            </a:r>
          </a:p>
          <a:p>
            <a:pPr lvl="3"/>
            <a:r>
              <a:rPr lang="en-US" sz="1800" dirty="0">
                <a:latin typeface="+mj-lt"/>
              </a:rPr>
              <a:t>Set up a CloudWatch alarm to trigger when CPU usage hits 20%</a:t>
            </a:r>
          </a:p>
          <a:p>
            <a:pPr lvl="4"/>
            <a:r>
              <a:rPr lang="en-US" sz="1800" dirty="0">
                <a:latin typeface="+mj-lt"/>
              </a:rPr>
              <a:t>When this triggers, remove 1 instance</a:t>
            </a:r>
          </a:p>
          <a:p>
            <a:pPr lvl="2"/>
            <a:r>
              <a:rPr lang="en-US" sz="1800" dirty="0">
                <a:latin typeface="+mj-lt"/>
              </a:rPr>
              <a:t>Step scaling (recommended over Simple Scaling) is able to respond to additional alarms while scaling action is taking place</a:t>
            </a:r>
          </a:p>
          <a:p>
            <a:r>
              <a:rPr lang="en-US" sz="2800" b="1" dirty="0">
                <a:latin typeface="+mj-lt"/>
              </a:rPr>
              <a:t>#3: Simple Scaling</a:t>
            </a:r>
          </a:p>
          <a:p>
            <a:pPr lvl="1"/>
            <a:r>
              <a:rPr lang="en-US" sz="2200" dirty="0">
                <a:latin typeface="+mj-lt"/>
              </a:rPr>
              <a:t>Similar to Step Scaling, but not able to respond to additional alarms after a scaling activity starts</a:t>
            </a:r>
          </a:p>
        </p:txBody>
      </p:sp>
    </p:spTree>
    <p:extLst>
      <p:ext uri="{BB962C8B-B14F-4D97-AF65-F5344CB8AC3E}">
        <p14:creationId xmlns:p14="http://schemas.microsoft.com/office/powerpoint/2010/main" val="381794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B769-53B4-49A0-B184-46C4E80EFD9B}"/>
              </a:ext>
            </a:extLst>
          </p:cNvPr>
          <p:cNvSpPr>
            <a:spLocks noGrp="1"/>
          </p:cNvSpPr>
          <p:nvPr>
            <p:ph type="title"/>
          </p:nvPr>
        </p:nvSpPr>
        <p:spPr/>
        <p:txBody>
          <a:bodyPr/>
          <a:lstStyle/>
          <a:p>
            <a:r>
              <a:rPr lang="en-US" dirty="0"/>
              <a:t>Elastic Load Balancing</a:t>
            </a:r>
          </a:p>
        </p:txBody>
      </p:sp>
      <p:pic>
        <p:nvPicPr>
          <p:cNvPr id="3" name="Graphic 6">
            <a:extLst>
              <a:ext uri="{FF2B5EF4-FFF2-40B4-BE49-F238E27FC236}">
                <a16:creationId xmlns:a16="http://schemas.microsoft.com/office/drawing/2014/main" id="{8C1206AD-83FA-481D-8937-06B194B196B0}"/>
              </a:ext>
            </a:extLst>
          </p:cNvPr>
          <p:cNvPicPr>
            <a:picLocks noChangeAspect="1" noChangeArrowheads="1"/>
          </p:cNvPicPr>
          <p:nvPr/>
        </p:nvPicPr>
        <p:blipFill>
          <a:blip r:embed="rId3"/>
          <a:srcRect/>
          <a:stretch/>
        </p:blipFill>
        <p:spPr bwMode="auto">
          <a:xfrm>
            <a:off x="5715000" y="32548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16042D3-49D0-4B76-9866-2991225C75F6}"/>
              </a:ext>
            </a:extLst>
          </p:cNvPr>
          <p:cNvSpPr txBox="1"/>
          <p:nvPr/>
        </p:nvSpPr>
        <p:spPr>
          <a:xfrm>
            <a:off x="5480049" y="4197034"/>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Elastic Load Balancer</a:t>
            </a:r>
          </a:p>
        </p:txBody>
      </p:sp>
      <p:pic>
        <p:nvPicPr>
          <p:cNvPr id="10" name="Picture 9" descr="Shape&#10;&#10;Description automatically generated with low confidence">
            <a:extLst>
              <a:ext uri="{FF2B5EF4-FFF2-40B4-BE49-F238E27FC236}">
                <a16:creationId xmlns:a16="http://schemas.microsoft.com/office/drawing/2014/main" id="{CB722D8D-745D-4EAF-B903-F0DEDEAEA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3234807"/>
            <a:ext cx="802043" cy="802043"/>
          </a:xfrm>
          <a:prstGeom prst="rect">
            <a:avLst/>
          </a:prstGeom>
        </p:spPr>
      </p:pic>
      <p:pic>
        <p:nvPicPr>
          <p:cNvPr id="11" name="Picture 10" descr="Icon&#10;&#10;Description automatically generated">
            <a:extLst>
              <a:ext uri="{FF2B5EF4-FFF2-40B4-BE49-F238E27FC236}">
                <a16:creationId xmlns:a16="http://schemas.microsoft.com/office/drawing/2014/main" id="{EE304357-B0D6-4622-AE0A-62C9A8131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3341914"/>
            <a:ext cx="515127" cy="515127"/>
          </a:xfrm>
          <a:prstGeom prst="rect">
            <a:avLst/>
          </a:prstGeom>
        </p:spPr>
      </p:pic>
      <p:pic>
        <p:nvPicPr>
          <p:cNvPr id="12" name="Graphic 60">
            <a:extLst>
              <a:ext uri="{FF2B5EF4-FFF2-40B4-BE49-F238E27FC236}">
                <a16:creationId xmlns:a16="http://schemas.microsoft.com/office/drawing/2014/main" id="{E7DC6589-E65E-4FB6-865B-F0E0A4350D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1638369"/>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1D3997E7-B5C5-4B10-9F9C-85444B760718}"/>
              </a:ext>
            </a:extLst>
          </p:cNvPr>
          <p:cNvSpPr txBox="1"/>
          <p:nvPr/>
        </p:nvSpPr>
        <p:spPr>
          <a:xfrm>
            <a:off x="7898651" y="260901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4" name="Graphic 60">
            <a:extLst>
              <a:ext uri="{FF2B5EF4-FFF2-40B4-BE49-F238E27FC236}">
                <a16:creationId xmlns:a16="http://schemas.microsoft.com/office/drawing/2014/main" id="{F9A96C9E-0256-4AB8-8656-3E7294CC89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3150508"/>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AFA543A9-95BA-4FF2-ACE0-E211EBE20C80}"/>
              </a:ext>
            </a:extLst>
          </p:cNvPr>
          <p:cNvSpPr txBox="1"/>
          <p:nvPr/>
        </p:nvSpPr>
        <p:spPr>
          <a:xfrm>
            <a:off x="7898651" y="4121151"/>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6" name="Graphic 60">
            <a:extLst>
              <a:ext uri="{FF2B5EF4-FFF2-40B4-BE49-F238E27FC236}">
                <a16:creationId xmlns:a16="http://schemas.microsoft.com/office/drawing/2014/main" id="{E1FEBEA0-8E3A-427B-AF7F-DFF9F84800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1568" y="4662647"/>
            <a:ext cx="970643" cy="97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4FC38B25-34B2-446E-8D2A-96CBBB8F133C}"/>
              </a:ext>
            </a:extLst>
          </p:cNvPr>
          <p:cNvSpPr txBox="1"/>
          <p:nvPr/>
        </p:nvSpPr>
        <p:spPr>
          <a:xfrm>
            <a:off x="7898651" y="563329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8" name="Straight Arrow Connector 17">
            <a:extLst>
              <a:ext uri="{FF2B5EF4-FFF2-40B4-BE49-F238E27FC236}">
                <a16:creationId xmlns:a16="http://schemas.microsoft.com/office/drawing/2014/main" id="{84171364-DB70-4F38-8148-6721CA6DF06B}"/>
              </a:ext>
            </a:extLst>
          </p:cNvPr>
          <p:cNvCxnSpPr>
            <a:cxnSpLocks/>
            <a:endCxn id="3" idx="1"/>
          </p:cNvCxnSpPr>
          <p:nvPr/>
        </p:nvCxnSpPr>
        <p:spPr>
          <a:xfrm>
            <a:off x="4349987" y="3635829"/>
            <a:ext cx="1365013"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4B195E8-6C35-408A-B13C-AA05D171EF78}"/>
              </a:ext>
            </a:extLst>
          </p:cNvPr>
          <p:cNvCxnSpPr>
            <a:cxnSpLocks/>
          </p:cNvCxnSpPr>
          <p:nvPr/>
        </p:nvCxnSpPr>
        <p:spPr>
          <a:xfrm flipV="1">
            <a:off x="6685824" y="2110628"/>
            <a:ext cx="1519618" cy="112569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B0CBD0-0216-4DA7-B3E7-4D98BBC14A4D}"/>
              </a:ext>
            </a:extLst>
          </p:cNvPr>
          <p:cNvCxnSpPr>
            <a:cxnSpLocks/>
          </p:cNvCxnSpPr>
          <p:nvPr/>
        </p:nvCxnSpPr>
        <p:spPr>
          <a:xfrm flipH="1">
            <a:off x="6723936" y="2336261"/>
            <a:ext cx="1462988" cy="108565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E16135A-8823-4C91-B8D4-C9F31FA23908}"/>
              </a:ext>
            </a:extLst>
          </p:cNvPr>
          <p:cNvCxnSpPr>
            <a:cxnSpLocks/>
            <a:endCxn id="14" idx="1"/>
          </p:cNvCxnSpPr>
          <p:nvPr/>
        </p:nvCxnSpPr>
        <p:spPr>
          <a:xfrm>
            <a:off x="6711950" y="3635828"/>
            <a:ext cx="1519618" cy="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6CDAB1-E675-4675-96AE-DCF3AF6EB388}"/>
              </a:ext>
            </a:extLst>
          </p:cNvPr>
          <p:cNvCxnSpPr>
            <a:cxnSpLocks/>
          </p:cNvCxnSpPr>
          <p:nvPr/>
        </p:nvCxnSpPr>
        <p:spPr>
          <a:xfrm flipH="1">
            <a:off x="6691278" y="3813497"/>
            <a:ext cx="1495646"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2BC8F1-43B3-42B4-A2FA-FF4C830E5D8D}"/>
              </a:ext>
            </a:extLst>
          </p:cNvPr>
          <p:cNvCxnSpPr>
            <a:cxnSpLocks/>
          </p:cNvCxnSpPr>
          <p:nvPr/>
        </p:nvCxnSpPr>
        <p:spPr>
          <a:xfrm>
            <a:off x="6723936" y="4121151"/>
            <a:ext cx="1462988" cy="970643"/>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88B2B58-85A9-4D2B-97D3-0CB36703AABF}"/>
              </a:ext>
            </a:extLst>
          </p:cNvPr>
          <p:cNvCxnSpPr>
            <a:cxnSpLocks/>
          </p:cNvCxnSpPr>
          <p:nvPr/>
        </p:nvCxnSpPr>
        <p:spPr>
          <a:xfrm flipH="1" flipV="1">
            <a:off x="6756594" y="4330247"/>
            <a:ext cx="1370222" cy="919981"/>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7" name="Picture 46" descr="Shape&#10;&#10;Description automatically generated with low confidence">
            <a:extLst>
              <a:ext uri="{FF2B5EF4-FFF2-40B4-BE49-F238E27FC236}">
                <a16:creationId xmlns:a16="http://schemas.microsoft.com/office/drawing/2014/main" id="{9523CAD1-507B-4EFF-8BAD-73CF6EFAF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7143" y="4289751"/>
            <a:ext cx="802043" cy="802043"/>
          </a:xfrm>
          <a:prstGeom prst="rect">
            <a:avLst/>
          </a:prstGeom>
        </p:spPr>
      </p:pic>
      <p:pic>
        <p:nvPicPr>
          <p:cNvPr id="48" name="Picture 47" descr="Icon&#10;&#10;Description automatically generated">
            <a:extLst>
              <a:ext uri="{FF2B5EF4-FFF2-40B4-BE49-F238E27FC236}">
                <a16:creationId xmlns:a16="http://schemas.microsoft.com/office/drawing/2014/main" id="{C934B48F-D0F8-4AFB-BD0E-D8B06EE3C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4469" y="4396858"/>
            <a:ext cx="515127" cy="515127"/>
          </a:xfrm>
          <a:prstGeom prst="rect">
            <a:avLst/>
          </a:prstGeom>
        </p:spPr>
      </p:pic>
      <p:pic>
        <p:nvPicPr>
          <p:cNvPr id="49" name="Picture 48" descr="Shape&#10;&#10;Description automatically generated with low confidence">
            <a:extLst>
              <a:ext uri="{FF2B5EF4-FFF2-40B4-BE49-F238E27FC236}">
                <a16:creationId xmlns:a16="http://schemas.microsoft.com/office/drawing/2014/main" id="{3FD21756-DBB8-49FA-81B5-151943CA3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0077" y="2072756"/>
            <a:ext cx="802043" cy="802043"/>
          </a:xfrm>
          <a:prstGeom prst="rect">
            <a:avLst/>
          </a:prstGeom>
        </p:spPr>
      </p:pic>
      <p:pic>
        <p:nvPicPr>
          <p:cNvPr id="50" name="Picture 49" descr="Icon&#10;&#10;Description automatically generated">
            <a:extLst>
              <a:ext uri="{FF2B5EF4-FFF2-40B4-BE49-F238E27FC236}">
                <a16:creationId xmlns:a16="http://schemas.microsoft.com/office/drawing/2014/main" id="{F2457186-9713-487B-B9D5-55DD47BBC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7403" y="2179863"/>
            <a:ext cx="515127" cy="515127"/>
          </a:xfrm>
          <a:prstGeom prst="rect">
            <a:avLst/>
          </a:prstGeom>
        </p:spPr>
      </p:pic>
      <p:cxnSp>
        <p:nvCxnSpPr>
          <p:cNvPr id="51" name="Straight Arrow Connector 50">
            <a:extLst>
              <a:ext uri="{FF2B5EF4-FFF2-40B4-BE49-F238E27FC236}">
                <a16:creationId xmlns:a16="http://schemas.microsoft.com/office/drawing/2014/main" id="{AF3980AC-3D96-47F1-8E4A-221D878C88E5}"/>
              </a:ext>
            </a:extLst>
          </p:cNvPr>
          <p:cNvCxnSpPr>
            <a:cxnSpLocks/>
          </p:cNvCxnSpPr>
          <p:nvPr/>
        </p:nvCxnSpPr>
        <p:spPr>
          <a:xfrm>
            <a:off x="4267200" y="2481943"/>
            <a:ext cx="1403156" cy="97184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FEAAFC9-D209-4B8F-A715-4D77AF3A1863}"/>
              </a:ext>
            </a:extLst>
          </p:cNvPr>
          <p:cNvCxnSpPr>
            <a:cxnSpLocks/>
          </p:cNvCxnSpPr>
          <p:nvPr/>
        </p:nvCxnSpPr>
        <p:spPr>
          <a:xfrm flipV="1">
            <a:off x="4253613" y="3813497"/>
            <a:ext cx="1435472" cy="84915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02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Warmup and Cooldown Periods</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596788" y="1582155"/>
            <a:ext cx="4226497"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WARMUP</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6" y="1582155"/>
            <a:ext cx="508175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lang="en-US" sz="2800" b="1" dirty="0">
                <a:solidFill>
                  <a:srgbClr val="FF9900"/>
                </a:solidFill>
                <a:latin typeface="Trebuchet MS" panose="020B0603020202020204"/>
                <a:ea typeface="PS TT Commons" charset="0"/>
                <a:cs typeface="PS TT Commons" charset="0"/>
              </a:rPr>
              <a:t>COOLDOWN</a:t>
            </a:r>
            <a:endPar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10" name="TextBox 9">
            <a:extLst>
              <a:ext uri="{FF2B5EF4-FFF2-40B4-BE49-F238E27FC236}">
                <a16:creationId xmlns:a16="http://schemas.microsoft.com/office/drawing/2014/main" id="{B8C0DA1E-1D85-4FF7-BE86-93ACE7684235}"/>
              </a:ext>
            </a:extLst>
          </p:cNvPr>
          <p:cNvSpPr txBox="1"/>
          <p:nvPr/>
        </p:nvSpPr>
        <p:spPr>
          <a:xfrm>
            <a:off x="838200" y="2139845"/>
            <a:ext cx="4990443" cy="1830573"/>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Instances don’t start reporting usage data until they’re fully warmed up</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spc="-20" dirty="0">
                <a:solidFill>
                  <a:srgbClr val="404040"/>
                </a:solidFill>
                <a:latin typeface="Trebuchet MS" panose="020B0603020202020204"/>
                <a:ea typeface="PS TT Commons" charset="0"/>
                <a:cs typeface="PS TT Commons" charset="0"/>
              </a:rPr>
              <a:t>Example: A</a:t>
            </a:r>
            <a:r>
              <a:rPr kumimoji="0" lang="en-US" sz="2000" b="0" i="0" u="none" strike="noStrike" kern="1200" cap="none" spc="-20" normalizeH="0" noProof="0" dirty="0">
                <a:ln>
                  <a:noFill/>
                </a:ln>
                <a:solidFill>
                  <a:srgbClr val="404040"/>
                </a:solidFill>
                <a:effectLst/>
                <a:uLnTx/>
                <a:uFillTx/>
                <a:latin typeface="Trebuchet MS" panose="020B0603020202020204"/>
                <a:ea typeface="PS TT Commons" charset="0"/>
                <a:cs typeface="PS TT Commons" charset="0"/>
              </a:rPr>
              <a:t> new instance might have a spike in compute resources as it’s booting up; this shouldn’t be included in the metrics</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spc="-20" baseline="0" dirty="0">
                <a:solidFill>
                  <a:srgbClr val="404040"/>
                </a:solidFill>
                <a:latin typeface="Trebuchet MS" panose="020B0603020202020204"/>
                <a:ea typeface="PS TT Commons" charset="0"/>
                <a:cs typeface="PS TT Commons" charset="0"/>
              </a:rPr>
              <a:t>Recommended to</a:t>
            </a:r>
            <a:r>
              <a:rPr lang="en-US" sz="2000" spc="-20" dirty="0">
                <a:solidFill>
                  <a:srgbClr val="404040"/>
                </a:solidFill>
                <a:latin typeface="Trebuchet MS" panose="020B0603020202020204"/>
                <a:ea typeface="PS TT Commons" charset="0"/>
                <a:cs typeface="PS TT Commons" charset="0"/>
              </a:rPr>
              <a:t> set this value</a:t>
            </a:r>
            <a:endPar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endParaRP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5" y="2139846"/>
            <a:ext cx="4985079" cy="2900784"/>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Prevents the </a:t>
            </a:r>
            <a:r>
              <a:rPr lang="en-US" sz="2000" dirty="0" err="1">
                <a:solidFill>
                  <a:srgbClr val="404040"/>
                </a:solidFill>
                <a:latin typeface="Trebuchet MS" panose="020B0603020202020204"/>
                <a:ea typeface="PS TT Commons" charset="0"/>
                <a:cs typeface="PS TT Commons" charset="0"/>
              </a:rPr>
              <a:t>ASG</a:t>
            </a:r>
            <a:r>
              <a:rPr lang="en-US" sz="2000" dirty="0">
                <a:solidFill>
                  <a:srgbClr val="404040"/>
                </a:solidFill>
                <a:latin typeface="Trebuchet MS" panose="020B0603020202020204"/>
                <a:ea typeface="PS TT Commons" charset="0"/>
                <a:cs typeface="PS TT Commons" charset="0"/>
              </a:rPr>
              <a:t> from launching or terminating instances until effects from previous activities are visible</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Example:</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a:t>
            </a:r>
            <a:r>
              <a:rPr kumimoji="0" lang="en-US" sz="2000" b="0" i="0" u="none" strike="noStrike" kern="1200" cap="none" spc="0" normalizeH="0" noProof="0" dirty="0" err="1">
                <a:ln>
                  <a:noFill/>
                </a:ln>
                <a:solidFill>
                  <a:srgbClr val="404040"/>
                </a:solidFill>
                <a:effectLst/>
                <a:uLnTx/>
                <a:uFillTx/>
                <a:latin typeface="Trebuchet MS" panose="020B0603020202020204"/>
                <a:ea typeface="PS TT Commons" charset="0"/>
                <a:cs typeface="PS TT Commons" charset="0"/>
              </a:rPr>
              <a:t>ASG</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launches 2 new instances; it should wait for a time (the “cooldown period”) to see the results of those 2 launches before it takes additional action</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baseline="0" dirty="0">
                <a:solidFill>
                  <a:srgbClr val="404040"/>
                </a:solidFill>
                <a:latin typeface="Trebuchet MS" panose="020B0603020202020204"/>
                <a:ea typeface="PS TT Commons" charset="0"/>
                <a:cs typeface="PS TT Commons" charset="0"/>
              </a:rPr>
              <a:t>Default is 300 seconds (5 minutes)</a:t>
            </a: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pic>
        <p:nvPicPr>
          <p:cNvPr id="6" name="Picture 5">
            <a:extLst>
              <a:ext uri="{FF2B5EF4-FFF2-40B4-BE49-F238E27FC236}">
                <a16:creationId xmlns:a16="http://schemas.microsoft.com/office/drawing/2014/main" id="{08C527FE-F59C-2A22-D52B-7B3177742091}"/>
              </a:ext>
            </a:extLst>
          </p:cNvPr>
          <p:cNvPicPr>
            <a:picLocks noChangeAspect="1"/>
          </p:cNvPicPr>
          <p:nvPr/>
        </p:nvPicPr>
        <p:blipFill>
          <a:blip r:embed="rId3"/>
          <a:stretch>
            <a:fillRect/>
          </a:stretch>
        </p:blipFill>
        <p:spPr>
          <a:xfrm>
            <a:off x="6363358" y="5099641"/>
            <a:ext cx="1543265" cy="685896"/>
          </a:xfrm>
          <a:prstGeom prst="rect">
            <a:avLst/>
          </a:prstGeom>
          <a:ln>
            <a:solidFill>
              <a:schemeClr val="bg1">
                <a:lumMod val="65000"/>
              </a:schemeClr>
            </a:solidFill>
          </a:ln>
        </p:spPr>
      </p:pic>
      <p:pic>
        <p:nvPicPr>
          <p:cNvPr id="15" name="Picture 14">
            <a:extLst>
              <a:ext uri="{FF2B5EF4-FFF2-40B4-BE49-F238E27FC236}">
                <a16:creationId xmlns:a16="http://schemas.microsoft.com/office/drawing/2014/main" id="{F0F9308B-E83B-0E59-AC75-471A942C054B}"/>
              </a:ext>
            </a:extLst>
          </p:cNvPr>
          <p:cNvPicPr>
            <a:picLocks noChangeAspect="1"/>
          </p:cNvPicPr>
          <p:nvPr/>
        </p:nvPicPr>
        <p:blipFill>
          <a:blip r:embed="rId4"/>
          <a:stretch>
            <a:fillRect/>
          </a:stretch>
        </p:blipFill>
        <p:spPr>
          <a:xfrm>
            <a:off x="952007" y="4501198"/>
            <a:ext cx="4855419" cy="955705"/>
          </a:xfrm>
          <a:prstGeom prst="rect">
            <a:avLst/>
          </a:prstGeom>
          <a:ln>
            <a:solidFill>
              <a:schemeClr val="bg1">
                <a:lumMod val="65000"/>
              </a:schemeClr>
            </a:solidFill>
          </a:ln>
        </p:spPr>
      </p:pic>
    </p:spTree>
    <p:extLst>
      <p:ext uri="{BB962C8B-B14F-4D97-AF65-F5344CB8AC3E}">
        <p14:creationId xmlns:p14="http://schemas.microsoft.com/office/powerpoint/2010/main" val="297594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24367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an ECS Service with a Load Balancer</a:t>
            </a:r>
          </a:p>
        </p:txBody>
      </p:sp>
      <p:pic>
        <p:nvPicPr>
          <p:cNvPr id="7" name="Picture 6" descr="A blue sign with white text&#10;&#10;Description automatically generated with medium confidence">
            <a:extLst>
              <a:ext uri="{FF2B5EF4-FFF2-40B4-BE49-F238E27FC236}">
                <a16:creationId xmlns:a16="http://schemas.microsoft.com/office/drawing/2014/main" id="{E252DCC8-3260-C393-BC07-0F914C662E5E}"/>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876560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The Current Setup</a:t>
            </a:r>
          </a:p>
        </p:txBody>
      </p:sp>
      <p:sp>
        <p:nvSpPr>
          <p:cNvPr id="5" name="Rectangle 4">
            <a:extLst>
              <a:ext uri="{FF2B5EF4-FFF2-40B4-BE49-F238E27FC236}">
                <a16:creationId xmlns:a16="http://schemas.microsoft.com/office/drawing/2014/main" id="{A58878D3-2C69-39D9-7F8D-012CD098E42A}"/>
              </a:ext>
            </a:extLst>
          </p:cNvPr>
          <p:cNvSpPr/>
          <p:nvPr/>
        </p:nvSpPr>
        <p:spPr>
          <a:xfrm>
            <a:off x="3780685" y="1558603"/>
            <a:ext cx="4700718"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4563620" y="1945128"/>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3671940" y="1308400"/>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827" y="2070708"/>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5332440" y="213187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 </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t>
            </a:r>
            <a:r>
              <a:rPr kumimoji="0" lang="en-US" sz="1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Fargate</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47" name="Rectangle 46">
            <a:extLst>
              <a:ext uri="{FF2B5EF4-FFF2-40B4-BE49-F238E27FC236}">
                <a16:creationId xmlns:a16="http://schemas.microsoft.com/office/drawing/2014/main" id="{7B8178C7-8FAF-CE00-CD3D-143FA2FC348A}"/>
              </a:ext>
            </a:extLst>
          </p:cNvPr>
          <p:cNvSpPr/>
          <p:nvPr/>
        </p:nvSpPr>
        <p:spPr>
          <a:xfrm>
            <a:off x="4882255" y="3747386"/>
            <a:ext cx="2460315" cy="2161045"/>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5617403" y="3726504"/>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5440230" y="4891265"/>
            <a:ext cx="1368713" cy="784487"/>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9572" y="512852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descr="Shape&#10;&#10;Description automatically generated with low confidence">
            <a:extLst>
              <a:ext uri="{FF2B5EF4-FFF2-40B4-BE49-F238E27FC236}">
                <a16:creationId xmlns:a16="http://schemas.microsoft.com/office/drawing/2014/main" id="{B34B00DF-3198-520D-31E1-3DD9EFE1F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72" y="5436601"/>
            <a:ext cx="677835" cy="677835"/>
          </a:xfrm>
          <a:prstGeom prst="rect">
            <a:avLst/>
          </a:prstGeom>
        </p:spPr>
      </p:pic>
      <p:cxnSp>
        <p:nvCxnSpPr>
          <p:cNvPr id="7" name="Connector: Elbow 6">
            <a:extLst>
              <a:ext uri="{FF2B5EF4-FFF2-40B4-BE49-F238E27FC236}">
                <a16:creationId xmlns:a16="http://schemas.microsoft.com/office/drawing/2014/main" id="{1D4C7BA3-5542-979B-E406-1778184BC4E1}"/>
              </a:ext>
            </a:extLst>
          </p:cNvPr>
          <p:cNvCxnSpPr>
            <a:cxnSpLocks/>
            <a:stCxn id="65" idx="3"/>
            <a:endCxn id="49" idx="1"/>
          </p:cNvCxnSpPr>
          <p:nvPr/>
        </p:nvCxnSpPr>
        <p:spPr>
          <a:xfrm flipV="1">
            <a:off x="1421407" y="5283509"/>
            <a:ext cx="4018823" cy="49201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BA1209F5-5A34-462A-8DDB-FD3A0B519ACF}"/>
              </a:ext>
            </a:extLst>
          </p:cNvPr>
          <p:cNvSpPr txBox="1"/>
          <p:nvPr/>
        </p:nvSpPr>
        <p:spPr>
          <a:xfrm>
            <a:off x="1613900" y="5160558"/>
            <a:ext cx="1749571"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Make request to container’s public </a:t>
            </a:r>
            <a:b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b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IP address</a:t>
            </a:r>
          </a:p>
        </p:txBody>
      </p:sp>
      <p:sp>
        <p:nvSpPr>
          <p:cNvPr id="66" name="TextBox 65">
            <a:extLst>
              <a:ext uri="{FF2B5EF4-FFF2-40B4-BE49-F238E27FC236}">
                <a16:creationId xmlns:a16="http://schemas.microsoft.com/office/drawing/2014/main" id="{7E1A6159-3142-88C7-7A5E-F341258BE802}"/>
              </a:ext>
            </a:extLst>
          </p:cNvPr>
          <p:cNvSpPr txBox="1"/>
          <p:nvPr/>
        </p:nvSpPr>
        <p:spPr>
          <a:xfrm>
            <a:off x="9436515" y="2648004"/>
            <a:ext cx="175975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Amazon ECR Public Gallery</a:t>
            </a:r>
          </a:p>
        </p:txBody>
      </p:sp>
      <p:pic>
        <p:nvPicPr>
          <p:cNvPr id="67" name="Picture 66" descr="A picture containing text, tableware, plate, dishware&#10;&#10;Description automatically generated">
            <a:extLst>
              <a:ext uri="{FF2B5EF4-FFF2-40B4-BE49-F238E27FC236}">
                <a16:creationId xmlns:a16="http://schemas.microsoft.com/office/drawing/2014/main" id="{1A311E10-8407-F86C-53F8-7C63A4982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5938" y="2107815"/>
            <a:ext cx="814463" cy="487320"/>
          </a:xfrm>
          <a:prstGeom prst="rect">
            <a:avLst/>
          </a:prstGeom>
        </p:spPr>
      </p:pic>
      <p:sp>
        <p:nvSpPr>
          <p:cNvPr id="68" name="Rectangle 67">
            <a:extLst>
              <a:ext uri="{FF2B5EF4-FFF2-40B4-BE49-F238E27FC236}">
                <a16:creationId xmlns:a16="http://schemas.microsoft.com/office/drawing/2014/main" id="{F3D8B839-D4F9-BD4D-216A-D2C9E6CFA534}"/>
              </a:ext>
            </a:extLst>
          </p:cNvPr>
          <p:cNvSpPr/>
          <p:nvPr/>
        </p:nvSpPr>
        <p:spPr>
          <a:xfrm>
            <a:off x="9005233" y="1909877"/>
            <a:ext cx="2555872" cy="21473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50" name="Picture 49" descr="A green and black logo&#10;&#10;Description automatically generated with low confidence">
            <a:extLst>
              <a:ext uri="{FF2B5EF4-FFF2-40B4-BE49-F238E27FC236}">
                <a16:creationId xmlns:a16="http://schemas.microsoft.com/office/drawing/2014/main" id="{D2552F7A-CC27-40AD-9797-578603D75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6515" y="3544793"/>
            <a:ext cx="1163618" cy="238013"/>
          </a:xfrm>
          <a:prstGeom prst="rect">
            <a:avLst/>
          </a:prstGeom>
        </p:spPr>
      </p:pic>
      <p:pic>
        <p:nvPicPr>
          <p:cNvPr id="69" name="Graphic 32">
            <a:extLst>
              <a:ext uri="{FF2B5EF4-FFF2-40B4-BE49-F238E27FC236}">
                <a16:creationId xmlns:a16="http://schemas.microsoft.com/office/drawing/2014/main" id="{2DF4F9BA-4E96-75AE-BFDC-288C54FD5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4748" y="3459482"/>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Connector: Elbow 69">
            <a:extLst>
              <a:ext uri="{FF2B5EF4-FFF2-40B4-BE49-F238E27FC236}">
                <a16:creationId xmlns:a16="http://schemas.microsoft.com/office/drawing/2014/main" id="{7FEA1BBC-B220-C4AE-DAD4-D9227E841216}"/>
              </a:ext>
            </a:extLst>
          </p:cNvPr>
          <p:cNvCxnSpPr>
            <a:cxnSpLocks/>
            <a:stCxn id="48" idx="3"/>
            <a:endCxn id="68" idx="1"/>
          </p:cNvCxnSpPr>
          <p:nvPr/>
        </p:nvCxnSpPr>
        <p:spPr>
          <a:xfrm flipV="1">
            <a:off x="6632186" y="2983558"/>
            <a:ext cx="2373047" cy="946833"/>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3" name="TextBox 72">
            <a:extLst>
              <a:ext uri="{FF2B5EF4-FFF2-40B4-BE49-F238E27FC236}">
                <a16:creationId xmlns:a16="http://schemas.microsoft.com/office/drawing/2014/main" id="{58C4A61C-A151-6292-4936-E17CFF033EA5}"/>
              </a:ext>
            </a:extLst>
          </p:cNvPr>
          <p:cNvSpPr txBox="1"/>
          <p:nvPr/>
        </p:nvSpPr>
        <p:spPr>
          <a:xfrm>
            <a:off x="6936721" y="3077388"/>
            <a:ext cx="1749571"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Pull container from repository</a:t>
            </a:r>
          </a:p>
        </p:txBody>
      </p:sp>
      <p:cxnSp>
        <p:nvCxnSpPr>
          <p:cNvPr id="81" name="Straight Arrow Connector 80">
            <a:extLst>
              <a:ext uri="{FF2B5EF4-FFF2-40B4-BE49-F238E27FC236}">
                <a16:creationId xmlns:a16="http://schemas.microsoft.com/office/drawing/2014/main" id="{4B5BAB7E-4F3D-BCB7-2598-5F8272113029}"/>
              </a:ext>
            </a:extLst>
          </p:cNvPr>
          <p:cNvCxnSpPr>
            <a:cxnSpLocks/>
            <a:stCxn id="48" idx="2"/>
            <a:endCxn id="49" idx="0"/>
          </p:cNvCxnSpPr>
          <p:nvPr/>
        </p:nvCxnSpPr>
        <p:spPr>
          <a:xfrm flipH="1">
            <a:off x="6124587" y="4134277"/>
            <a:ext cx="208" cy="756988"/>
          </a:xfrm>
          <a:prstGeom prst="straightConnector1">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9" name="TextBox 78">
            <a:extLst>
              <a:ext uri="{FF2B5EF4-FFF2-40B4-BE49-F238E27FC236}">
                <a16:creationId xmlns:a16="http://schemas.microsoft.com/office/drawing/2014/main" id="{CA3726D6-3008-AAEC-3ADF-0367F5C1E4E5}"/>
              </a:ext>
            </a:extLst>
          </p:cNvPr>
          <p:cNvSpPr txBox="1"/>
          <p:nvPr/>
        </p:nvSpPr>
        <p:spPr>
          <a:xfrm>
            <a:off x="5500541" y="4362999"/>
            <a:ext cx="1190917" cy="18960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Run task</a:t>
            </a:r>
          </a:p>
        </p:txBody>
      </p:sp>
    </p:spTree>
    <p:extLst>
      <p:ext uri="{BB962C8B-B14F-4D97-AF65-F5344CB8AC3E}">
        <p14:creationId xmlns:p14="http://schemas.microsoft.com/office/powerpoint/2010/main" val="2314427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Let’s Improve It…</a:t>
            </a:r>
          </a:p>
        </p:txBody>
      </p:sp>
      <p:sp>
        <p:nvSpPr>
          <p:cNvPr id="5" name="Rectangle 4">
            <a:extLst>
              <a:ext uri="{FF2B5EF4-FFF2-40B4-BE49-F238E27FC236}">
                <a16:creationId xmlns:a16="http://schemas.microsoft.com/office/drawing/2014/main" id="{A58878D3-2C69-39D9-7F8D-012CD098E42A}"/>
              </a:ext>
            </a:extLst>
          </p:cNvPr>
          <p:cNvSpPr/>
          <p:nvPr/>
        </p:nvSpPr>
        <p:spPr>
          <a:xfrm>
            <a:off x="5265872" y="1558603"/>
            <a:ext cx="3950322"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5694597" y="1945128"/>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26518" y="1296011"/>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804" y="2070708"/>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6463417" y="213187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 </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t>
            </a:r>
            <a:r>
              <a:rPr kumimoji="0" lang="en-US" sz="1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Fargate</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47" name="Rectangle 46">
            <a:extLst>
              <a:ext uri="{FF2B5EF4-FFF2-40B4-BE49-F238E27FC236}">
                <a16:creationId xmlns:a16="http://schemas.microsoft.com/office/drawing/2014/main" id="{7B8178C7-8FAF-CE00-CD3D-143FA2FC348A}"/>
              </a:ext>
            </a:extLst>
          </p:cNvPr>
          <p:cNvSpPr/>
          <p:nvPr/>
        </p:nvSpPr>
        <p:spPr>
          <a:xfrm>
            <a:off x="6013232" y="2824502"/>
            <a:ext cx="2460315" cy="3083929"/>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6748172" y="2867875"/>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6571207" y="5019952"/>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375" y="520419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descr="Shape&#10;&#10;Description automatically generated with low confidence">
            <a:extLst>
              <a:ext uri="{FF2B5EF4-FFF2-40B4-BE49-F238E27FC236}">
                <a16:creationId xmlns:a16="http://schemas.microsoft.com/office/drawing/2014/main" id="{B34B00DF-3198-520D-31E1-3DD9EFE1F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00" y="5436601"/>
            <a:ext cx="677835" cy="677835"/>
          </a:xfrm>
          <a:prstGeom prst="rect">
            <a:avLst/>
          </a:prstGeom>
        </p:spPr>
      </p:pic>
      <p:cxnSp>
        <p:nvCxnSpPr>
          <p:cNvPr id="7" name="Connector: Elbow 6">
            <a:extLst>
              <a:ext uri="{FF2B5EF4-FFF2-40B4-BE49-F238E27FC236}">
                <a16:creationId xmlns:a16="http://schemas.microsoft.com/office/drawing/2014/main" id="{1D4C7BA3-5542-979B-E406-1778184BC4E1}"/>
              </a:ext>
            </a:extLst>
          </p:cNvPr>
          <p:cNvCxnSpPr>
            <a:cxnSpLocks/>
            <a:stCxn id="65" idx="3"/>
            <a:endCxn id="32" idx="1"/>
          </p:cNvCxnSpPr>
          <p:nvPr/>
        </p:nvCxnSpPr>
        <p:spPr>
          <a:xfrm flipV="1">
            <a:off x="1168735" y="4107259"/>
            <a:ext cx="244014" cy="166826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BA1209F5-5A34-462A-8DDB-FD3A0B519ACF}"/>
              </a:ext>
            </a:extLst>
          </p:cNvPr>
          <p:cNvSpPr txBox="1"/>
          <p:nvPr/>
        </p:nvSpPr>
        <p:spPr>
          <a:xfrm>
            <a:off x="769708" y="4667382"/>
            <a:ext cx="1410999"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Make request to load balancer</a:t>
            </a:r>
          </a:p>
        </p:txBody>
      </p:sp>
      <p:sp>
        <p:nvSpPr>
          <p:cNvPr id="66" name="TextBox 65">
            <a:extLst>
              <a:ext uri="{FF2B5EF4-FFF2-40B4-BE49-F238E27FC236}">
                <a16:creationId xmlns:a16="http://schemas.microsoft.com/office/drawing/2014/main" id="{7E1A6159-3142-88C7-7A5E-F341258BE802}"/>
              </a:ext>
            </a:extLst>
          </p:cNvPr>
          <p:cNvSpPr txBox="1"/>
          <p:nvPr/>
        </p:nvSpPr>
        <p:spPr>
          <a:xfrm>
            <a:off x="9711990" y="1380619"/>
            <a:ext cx="175975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Amazon ECR Public Gallery</a:t>
            </a:r>
          </a:p>
        </p:txBody>
      </p:sp>
      <p:pic>
        <p:nvPicPr>
          <p:cNvPr id="67" name="Picture 66" descr="A picture containing text, tableware, plate, dishware&#10;&#10;Description automatically generated">
            <a:extLst>
              <a:ext uri="{FF2B5EF4-FFF2-40B4-BE49-F238E27FC236}">
                <a16:creationId xmlns:a16="http://schemas.microsoft.com/office/drawing/2014/main" id="{1A311E10-8407-F86C-53F8-7C63A4982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413" y="840430"/>
            <a:ext cx="814463" cy="487320"/>
          </a:xfrm>
          <a:prstGeom prst="rect">
            <a:avLst/>
          </a:prstGeom>
        </p:spPr>
      </p:pic>
      <p:sp>
        <p:nvSpPr>
          <p:cNvPr id="68" name="Rectangle 67">
            <a:extLst>
              <a:ext uri="{FF2B5EF4-FFF2-40B4-BE49-F238E27FC236}">
                <a16:creationId xmlns:a16="http://schemas.microsoft.com/office/drawing/2014/main" id="{F3D8B839-D4F9-BD4D-216A-D2C9E6CFA534}"/>
              </a:ext>
            </a:extLst>
          </p:cNvPr>
          <p:cNvSpPr/>
          <p:nvPr/>
        </p:nvSpPr>
        <p:spPr>
          <a:xfrm>
            <a:off x="9541042" y="642492"/>
            <a:ext cx="2052112" cy="21473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50" name="Picture 49" descr="A green and black logo&#10;&#10;Description automatically generated with low confidence">
            <a:extLst>
              <a:ext uri="{FF2B5EF4-FFF2-40B4-BE49-F238E27FC236}">
                <a16:creationId xmlns:a16="http://schemas.microsoft.com/office/drawing/2014/main" id="{D2552F7A-CC27-40AD-9797-578603D75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1990" y="2277408"/>
            <a:ext cx="1163618" cy="238013"/>
          </a:xfrm>
          <a:prstGeom prst="rect">
            <a:avLst/>
          </a:prstGeom>
        </p:spPr>
      </p:pic>
      <p:pic>
        <p:nvPicPr>
          <p:cNvPr id="69" name="Graphic 32">
            <a:extLst>
              <a:ext uri="{FF2B5EF4-FFF2-40B4-BE49-F238E27FC236}">
                <a16:creationId xmlns:a16="http://schemas.microsoft.com/office/drawing/2014/main" id="{2DF4F9BA-4E96-75AE-BFDC-288C54FD5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0223" y="219209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Connector: Elbow 69">
            <a:extLst>
              <a:ext uri="{FF2B5EF4-FFF2-40B4-BE49-F238E27FC236}">
                <a16:creationId xmlns:a16="http://schemas.microsoft.com/office/drawing/2014/main" id="{7FEA1BBC-B220-C4AE-DAD4-D9227E841216}"/>
              </a:ext>
            </a:extLst>
          </p:cNvPr>
          <p:cNvCxnSpPr>
            <a:cxnSpLocks/>
            <a:stCxn id="48" idx="3"/>
            <a:endCxn id="68" idx="1"/>
          </p:cNvCxnSpPr>
          <p:nvPr/>
        </p:nvCxnSpPr>
        <p:spPr>
          <a:xfrm flipV="1">
            <a:off x="7762955" y="1716173"/>
            <a:ext cx="1778087" cy="1355589"/>
          </a:xfrm>
          <a:prstGeom prst="bentConnector3">
            <a:avLst>
              <a:gd name="adj1" fmla="val 69623"/>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Rectangle 26">
            <a:extLst>
              <a:ext uri="{FF2B5EF4-FFF2-40B4-BE49-F238E27FC236}">
                <a16:creationId xmlns:a16="http://schemas.microsoft.com/office/drawing/2014/main" id="{FCC782B3-7DC5-3C44-FB88-D2B1F126D00A}"/>
              </a:ext>
            </a:extLst>
          </p:cNvPr>
          <p:cNvSpPr/>
          <p:nvPr/>
        </p:nvSpPr>
        <p:spPr>
          <a:xfrm>
            <a:off x="6571207" y="3451459"/>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28" name="Graphic 32">
            <a:extLst>
              <a:ext uri="{FF2B5EF4-FFF2-40B4-BE49-F238E27FC236}">
                <a16:creationId xmlns:a16="http://schemas.microsoft.com/office/drawing/2014/main" id="{734B07E1-7023-9052-9896-60785F3EE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549" y="363992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9C1FEFE5-05BE-7372-7032-9C67C24325BE}"/>
              </a:ext>
            </a:extLst>
          </p:cNvPr>
          <p:cNvSpPr/>
          <p:nvPr/>
        </p:nvSpPr>
        <p:spPr>
          <a:xfrm>
            <a:off x="6582639" y="4230227"/>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0" name="Graphic 32">
            <a:extLst>
              <a:ext uri="{FF2B5EF4-FFF2-40B4-BE49-F238E27FC236}">
                <a16:creationId xmlns:a16="http://schemas.microsoft.com/office/drawing/2014/main" id="{F62640F9-1C2E-8859-DC8C-3C12BCEE2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329" y="442024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8">
            <a:extLst>
              <a:ext uri="{FF2B5EF4-FFF2-40B4-BE49-F238E27FC236}">
                <a16:creationId xmlns:a16="http://schemas.microsoft.com/office/drawing/2014/main" id="{4DBA69C6-EFE9-2AE3-6DE5-D0A649B5CE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2749" y="3723280"/>
            <a:ext cx="767958" cy="76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0EC4432D-6950-1612-88EC-3AA447C59A3A}"/>
              </a:ext>
            </a:extLst>
          </p:cNvPr>
          <p:cNvSpPr txBox="1"/>
          <p:nvPr/>
        </p:nvSpPr>
        <p:spPr>
          <a:xfrm>
            <a:off x="1201269" y="3547136"/>
            <a:ext cx="1190917" cy="18960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sp>
        <p:nvSpPr>
          <p:cNvPr id="42" name="Rectangle 41">
            <a:extLst>
              <a:ext uri="{FF2B5EF4-FFF2-40B4-BE49-F238E27FC236}">
                <a16:creationId xmlns:a16="http://schemas.microsoft.com/office/drawing/2014/main" id="{EBE2F99D-163C-CD6E-0A86-BF1B99A586DE}"/>
              </a:ext>
            </a:extLst>
          </p:cNvPr>
          <p:cNvSpPr/>
          <p:nvPr/>
        </p:nvSpPr>
        <p:spPr>
          <a:xfrm>
            <a:off x="2579734" y="3835897"/>
            <a:ext cx="718704" cy="873104"/>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Listener</a:t>
            </a:r>
          </a:p>
        </p:txBody>
      </p:sp>
      <p:sp>
        <p:nvSpPr>
          <p:cNvPr id="44" name="Rectangle 43">
            <a:extLst>
              <a:ext uri="{FF2B5EF4-FFF2-40B4-BE49-F238E27FC236}">
                <a16:creationId xmlns:a16="http://schemas.microsoft.com/office/drawing/2014/main" id="{058717EB-9EA5-6D37-F29C-836AC895B297}"/>
              </a:ext>
            </a:extLst>
          </p:cNvPr>
          <p:cNvSpPr/>
          <p:nvPr/>
        </p:nvSpPr>
        <p:spPr>
          <a:xfrm>
            <a:off x="3748161" y="2728257"/>
            <a:ext cx="1190917" cy="2789715"/>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Target </a:t>
            </a:r>
            <a:b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b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Group</a:t>
            </a:r>
          </a:p>
        </p:txBody>
      </p:sp>
      <p:sp>
        <p:nvSpPr>
          <p:cNvPr id="45" name="Rectangle 44">
            <a:extLst>
              <a:ext uri="{FF2B5EF4-FFF2-40B4-BE49-F238E27FC236}">
                <a16:creationId xmlns:a16="http://schemas.microsoft.com/office/drawing/2014/main" id="{B6F0B25E-D38D-8D2F-B22E-DE58678EE663}"/>
              </a:ext>
            </a:extLst>
          </p:cNvPr>
          <p:cNvSpPr/>
          <p:nvPr/>
        </p:nvSpPr>
        <p:spPr>
          <a:xfrm>
            <a:off x="3885602" y="3253779"/>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46" name="Rectangle 45">
            <a:extLst>
              <a:ext uri="{FF2B5EF4-FFF2-40B4-BE49-F238E27FC236}">
                <a16:creationId xmlns:a16="http://schemas.microsoft.com/office/drawing/2014/main" id="{DD3DE23A-5569-9A66-5DDF-D1520202C6FC}"/>
              </a:ext>
            </a:extLst>
          </p:cNvPr>
          <p:cNvSpPr/>
          <p:nvPr/>
        </p:nvSpPr>
        <p:spPr>
          <a:xfrm>
            <a:off x="3886887" y="4023193"/>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51" name="Rectangle 50">
            <a:extLst>
              <a:ext uri="{FF2B5EF4-FFF2-40B4-BE49-F238E27FC236}">
                <a16:creationId xmlns:a16="http://schemas.microsoft.com/office/drawing/2014/main" id="{19762291-2C25-5548-8B80-7590807C0FB7}"/>
              </a:ext>
            </a:extLst>
          </p:cNvPr>
          <p:cNvSpPr/>
          <p:nvPr/>
        </p:nvSpPr>
        <p:spPr>
          <a:xfrm>
            <a:off x="3886887" y="4792607"/>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cxnSp>
        <p:nvCxnSpPr>
          <p:cNvPr id="52" name="Connector: Elbow 51">
            <a:extLst>
              <a:ext uri="{FF2B5EF4-FFF2-40B4-BE49-F238E27FC236}">
                <a16:creationId xmlns:a16="http://schemas.microsoft.com/office/drawing/2014/main" id="{54A6C251-57B7-A49F-0716-348C379919B4}"/>
              </a:ext>
            </a:extLst>
          </p:cNvPr>
          <p:cNvCxnSpPr>
            <a:cxnSpLocks/>
            <a:stCxn id="32" idx="3"/>
            <a:endCxn id="42" idx="1"/>
          </p:cNvCxnSpPr>
          <p:nvPr/>
        </p:nvCxnSpPr>
        <p:spPr>
          <a:xfrm>
            <a:off x="2180707" y="4107259"/>
            <a:ext cx="399027" cy="16519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Connector: Elbow 53">
            <a:extLst>
              <a:ext uri="{FF2B5EF4-FFF2-40B4-BE49-F238E27FC236}">
                <a16:creationId xmlns:a16="http://schemas.microsoft.com/office/drawing/2014/main" id="{FF12376A-0FA3-CC01-B74F-4AAA9D7D772C}"/>
              </a:ext>
            </a:extLst>
          </p:cNvPr>
          <p:cNvCxnSpPr>
            <a:cxnSpLocks/>
            <a:stCxn id="42" idx="3"/>
            <a:endCxn id="45" idx="1"/>
          </p:cNvCxnSpPr>
          <p:nvPr/>
        </p:nvCxnSpPr>
        <p:spPr>
          <a:xfrm flipV="1">
            <a:off x="3298438" y="3501858"/>
            <a:ext cx="587164" cy="770591"/>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Connector: Elbow 54">
            <a:extLst>
              <a:ext uri="{FF2B5EF4-FFF2-40B4-BE49-F238E27FC236}">
                <a16:creationId xmlns:a16="http://schemas.microsoft.com/office/drawing/2014/main" id="{BD65651A-2C9F-57A1-9151-3A9F0FE83994}"/>
              </a:ext>
            </a:extLst>
          </p:cNvPr>
          <p:cNvCxnSpPr>
            <a:cxnSpLocks/>
            <a:stCxn id="42" idx="3"/>
            <a:endCxn id="46" idx="1"/>
          </p:cNvCxnSpPr>
          <p:nvPr/>
        </p:nvCxnSpPr>
        <p:spPr>
          <a:xfrm flipV="1">
            <a:off x="3298438" y="4271272"/>
            <a:ext cx="588449" cy="117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Elbow 56">
            <a:extLst>
              <a:ext uri="{FF2B5EF4-FFF2-40B4-BE49-F238E27FC236}">
                <a16:creationId xmlns:a16="http://schemas.microsoft.com/office/drawing/2014/main" id="{2AD8B3AD-AD11-5DE3-2562-1DD43AA591C0}"/>
              </a:ext>
            </a:extLst>
          </p:cNvPr>
          <p:cNvCxnSpPr>
            <a:cxnSpLocks/>
            <a:stCxn id="42" idx="3"/>
            <a:endCxn id="51" idx="1"/>
          </p:cNvCxnSpPr>
          <p:nvPr/>
        </p:nvCxnSpPr>
        <p:spPr>
          <a:xfrm>
            <a:off x="3298438" y="4272449"/>
            <a:ext cx="588449" cy="76823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0" name="Connector: Elbow 59">
            <a:extLst>
              <a:ext uri="{FF2B5EF4-FFF2-40B4-BE49-F238E27FC236}">
                <a16:creationId xmlns:a16="http://schemas.microsoft.com/office/drawing/2014/main" id="{D866EA34-519D-EE78-CF5F-460FB03BB3F9}"/>
              </a:ext>
            </a:extLst>
          </p:cNvPr>
          <p:cNvCxnSpPr>
            <a:cxnSpLocks/>
            <a:stCxn id="45" idx="3"/>
            <a:endCxn id="27" idx="1"/>
          </p:cNvCxnSpPr>
          <p:nvPr/>
        </p:nvCxnSpPr>
        <p:spPr>
          <a:xfrm>
            <a:off x="4799066" y="3501858"/>
            <a:ext cx="1772141" cy="277501"/>
          </a:xfrm>
          <a:prstGeom prst="bentConnector3">
            <a:avLst>
              <a:gd name="adj1" fmla="val 371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Elbow 62">
            <a:extLst>
              <a:ext uri="{FF2B5EF4-FFF2-40B4-BE49-F238E27FC236}">
                <a16:creationId xmlns:a16="http://schemas.microsoft.com/office/drawing/2014/main" id="{DA317727-E4F4-BBD6-70BC-2DE254C6016D}"/>
              </a:ext>
            </a:extLst>
          </p:cNvPr>
          <p:cNvCxnSpPr>
            <a:cxnSpLocks/>
            <a:stCxn id="46" idx="3"/>
            <a:endCxn id="29" idx="1"/>
          </p:cNvCxnSpPr>
          <p:nvPr/>
        </p:nvCxnSpPr>
        <p:spPr>
          <a:xfrm>
            <a:off x="4800351" y="4271272"/>
            <a:ext cx="1782288" cy="286855"/>
          </a:xfrm>
          <a:prstGeom prst="bentConnector3">
            <a:avLst>
              <a:gd name="adj1" fmla="val 38524"/>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1" name="Connector: Elbow 70">
            <a:extLst>
              <a:ext uri="{FF2B5EF4-FFF2-40B4-BE49-F238E27FC236}">
                <a16:creationId xmlns:a16="http://schemas.microsoft.com/office/drawing/2014/main" id="{247F8733-5C3A-17EE-46EB-9824C2F809FA}"/>
              </a:ext>
            </a:extLst>
          </p:cNvPr>
          <p:cNvCxnSpPr>
            <a:cxnSpLocks/>
            <a:stCxn id="51" idx="3"/>
            <a:endCxn id="49" idx="1"/>
          </p:cNvCxnSpPr>
          <p:nvPr/>
        </p:nvCxnSpPr>
        <p:spPr>
          <a:xfrm>
            <a:off x="4800351" y="5040686"/>
            <a:ext cx="1770856" cy="307166"/>
          </a:xfrm>
          <a:prstGeom prst="bentConnector3">
            <a:avLst>
              <a:gd name="adj1" fmla="val 3845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8276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3" grpId="0" animBg="1"/>
      <p:bldP spid="42" grpId="0" animBg="1"/>
      <p:bldP spid="44" grpId="0" animBg="1"/>
      <p:bldP spid="45" grpId="0" animBg="1"/>
      <p:bldP spid="46" grpId="0" animBg="1"/>
      <p:bldP spid="5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What We’re Building</a:t>
            </a:r>
          </a:p>
        </p:txBody>
      </p:sp>
      <p:sp>
        <p:nvSpPr>
          <p:cNvPr id="5" name="Rectangle 4">
            <a:extLst>
              <a:ext uri="{FF2B5EF4-FFF2-40B4-BE49-F238E27FC236}">
                <a16:creationId xmlns:a16="http://schemas.microsoft.com/office/drawing/2014/main" id="{A58878D3-2C69-39D9-7F8D-012CD098E42A}"/>
              </a:ext>
            </a:extLst>
          </p:cNvPr>
          <p:cNvSpPr/>
          <p:nvPr/>
        </p:nvSpPr>
        <p:spPr>
          <a:xfrm>
            <a:off x="5265872" y="1558603"/>
            <a:ext cx="3950322"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5694597" y="1945128"/>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26518" y="1296011"/>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804" y="2070708"/>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6463417" y="213187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 </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t>
            </a:r>
            <a:r>
              <a:rPr kumimoji="0" lang="en-US" sz="1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Fargate</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47" name="Rectangle 46">
            <a:extLst>
              <a:ext uri="{FF2B5EF4-FFF2-40B4-BE49-F238E27FC236}">
                <a16:creationId xmlns:a16="http://schemas.microsoft.com/office/drawing/2014/main" id="{7B8178C7-8FAF-CE00-CD3D-143FA2FC348A}"/>
              </a:ext>
            </a:extLst>
          </p:cNvPr>
          <p:cNvSpPr/>
          <p:nvPr/>
        </p:nvSpPr>
        <p:spPr>
          <a:xfrm>
            <a:off x="6013232" y="2824502"/>
            <a:ext cx="2460315" cy="3083929"/>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6748172" y="2867875"/>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6571207" y="5019952"/>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375" y="520419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descr="Shape&#10;&#10;Description automatically generated with low confidence">
            <a:extLst>
              <a:ext uri="{FF2B5EF4-FFF2-40B4-BE49-F238E27FC236}">
                <a16:creationId xmlns:a16="http://schemas.microsoft.com/office/drawing/2014/main" id="{B34B00DF-3198-520D-31E1-3DD9EFE1F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00" y="5436601"/>
            <a:ext cx="677835" cy="677835"/>
          </a:xfrm>
          <a:prstGeom prst="rect">
            <a:avLst/>
          </a:prstGeom>
        </p:spPr>
      </p:pic>
      <p:cxnSp>
        <p:nvCxnSpPr>
          <p:cNvPr id="7" name="Connector: Elbow 6">
            <a:extLst>
              <a:ext uri="{FF2B5EF4-FFF2-40B4-BE49-F238E27FC236}">
                <a16:creationId xmlns:a16="http://schemas.microsoft.com/office/drawing/2014/main" id="{1D4C7BA3-5542-979B-E406-1778184BC4E1}"/>
              </a:ext>
            </a:extLst>
          </p:cNvPr>
          <p:cNvCxnSpPr>
            <a:cxnSpLocks/>
            <a:stCxn id="65" idx="3"/>
            <a:endCxn id="32" idx="1"/>
          </p:cNvCxnSpPr>
          <p:nvPr/>
        </p:nvCxnSpPr>
        <p:spPr>
          <a:xfrm flipV="1">
            <a:off x="1168735" y="4107259"/>
            <a:ext cx="244014" cy="166826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BA1209F5-5A34-462A-8DDB-FD3A0B519ACF}"/>
              </a:ext>
            </a:extLst>
          </p:cNvPr>
          <p:cNvSpPr txBox="1"/>
          <p:nvPr/>
        </p:nvSpPr>
        <p:spPr>
          <a:xfrm>
            <a:off x="769708" y="4667382"/>
            <a:ext cx="1410999"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Make request to load balancer</a:t>
            </a:r>
          </a:p>
        </p:txBody>
      </p:sp>
      <p:sp>
        <p:nvSpPr>
          <p:cNvPr id="66" name="TextBox 65">
            <a:extLst>
              <a:ext uri="{FF2B5EF4-FFF2-40B4-BE49-F238E27FC236}">
                <a16:creationId xmlns:a16="http://schemas.microsoft.com/office/drawing/2014/main" id="{7E1A6159-3142-88C7-7A5E-F341258BE802}"/>
              </a:ext>
            </a:extLst>
          </p:cNvPr>
          <p:cNvSpPr txBox="1"/>
          <p:nvPr/>
        </p:nvSpPr>
        <p:spPr>
          <a:xfrm>
            <a:off x="9711990" y="1380619"/>
            <a:ext cx="175975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Amazon ECR Public Gallery</a:t>
            </a:r>
          </a:p>
        </p:txBody>
      </p:sp>
      <p:pic>
        <p:nvPicPr>
          <p:cNvPr id="67" name="Picture 66" descr="A picture containing text, tableware, plate, dishware&#10;&#10;Description automatically generated">
            <a:extLst>
              <a:ext uri="{FF2B5EF4-FFF2-40B4-BE49-F238E27FC236}">
                <a16:creationId xmlns:a16="http://schemas.microsoft.com/office/drawing/2014/main" id="{1A311E10-8407-F86C-53F8-7C63A4982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413" y="840430"/>
            <a:ext cx="814463" cy="487320"/>
          </a:xfrm>
          <a:prstGeom prst="rect">
            <a:avLst/>
          </a:prstGeom>
        </p:spPr>
      </p:pic>
      <p:sp>
        <p:nvSpPr>
          <p:cNvPr id="68" name="Rectangle 67">
            <a:extLst>
              <a:ext uri="{FF2B5EF4-FFF2-40B4-BE49-F238E27FC236}">
                <a16:creationId xmlns:a16="http://schemas.microsoft.com/office/drawing/2014/main" id="{F3D8B839-D4F9-BD4D-216A-D2C9E6CFA534}"/>
              </a:ext>
            </a:extLst>
          </p:cNvPr>
          <p:cNvSpPr/>
          <p:nvPr/>
        </p:nvSpPr>
        <p:spPr>
          <a:xfrm>
            <a:off x="9541042" y="642492"/>
            <a:ext cx="2052112" cy="21473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50" name="Picture 49" descr="A green and black logo&#10;&#10;Description automatically generated with low confidence">
            <a:extLst>
              <a:ext uri="{FF2B5EF4-FFF2-40B4-BE49-F238E27FC236}">
                <a16:creationId xmlns:a16="http://schemas.microsoft.com/office/drawing/2014/main" id="{D2552F7A-CC27-40AD-9797-578603D75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1990" y="2277408"/>
            <a:ext cx="1163618" cy="238013"/>
          </a:xfrm>
          <a:prstGeom prst="rect">
            <a:avLst/>
          </a:prstGeom>
        </p:spPr>
      </p:pic>
      <p:pic>
        <p:nvPicPr>
          <p:cNvPr id="69" name="Graphic 32">
            <a:extLst>
              <a:ext uri="{FF2B5EF4-FFF2-40B4-BE49-F238E27FC236}">
                <a16:creationId xmlns:a16="http://schemas.microsoft.com/office/drawing/2014/main" id="{2DF4F9BA-4E96-75AE-BFDC-288C54FD5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0223" y="219209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Connector: Elbow 69">
            <a:extLst>
              <a:ext uri="{FF2B5EF4-FFF2-40B4-BE49-F238E27FC236}">
                <a16:creationId xmlns:a16="http://schemas.microsoft.com/office/drawing/2014/main" id="{7FEA1BBC-B220-C4AE-DAD4-D9227E841216}"/>
              </a:ext>
            </a:extLst>
          </p:cNvPr>
          <p:cNvCxnSpPr>
            <a:cxnSpLocks/>
            <a:stCxn id="48" idx="3"/>
            <a:endCxn id="68" idx="1"/>
          </p:cNvCxnSpPr>
          <p:nvPr/>
        </p:nvCxnSpPr>
        <p:spPr>
          <a:xfrm flipV="1">
            <a:off x="7762955" y="1716173"/>
            <a:ext cx="1778087" cy="1355589"/>
          </a:xfrm>
          <a:prstGeom prst="bentConnector3">
            <a:avLst>
              <a:gd name="adj1" fmla="val 69623"/>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Rectangle 26">
            <a:extLst>
              <a:ext uri="{FF2B5EF4-FFF2-40B4-BE49-F238E27FC236}">
                <a16:creationId xmlns:a16="http://schemas.microsoft.com/office/drawing/2014/main" id="{FCC782B3-7DC5-3C44-FB88-D2B1F126D00A}"/>
              </a:ext>
            </a:extLst>
          </p:cNvPr>
          <p:cNvSpPr/>
          <p:nvPr/>
        </p:nvSpPr>
        <p:spPr>
          <a:xfrm>
            <a:off x="6571207" y="3451459"/>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28" name="Graphic 32">
            <a:extLst>
              <a:ext uri="{FF2B5EF4-FFF2-40B4-BE49-F238E27FC236}">
                <a16:creationId xmlns:a16="http://schemas.microsoft.com/office/drawing/2014/main" id="{734B07E1-7023-9052-9896-60785F3EE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549" y="363992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9C1FEFE5-05BE-7372-7032-9C67C24325BE}"/>
              </a:ext>
            </a:extLst>
          </p:cNvPr>
          <p:cNvSpPr/>
          <p:nvPr/>
        </p:nvSpPr>
        <p:spPr>
          <a:xfrm>
            <a:off x="6582639" y="4230227"/>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0" name="Graphic 32">
            <a:extLst>
              <a:ext uri="{FF2B5EF4-FFF2-40B4-BE49-F238E27FC236}">
                <a16:creationId xmlns:a16="http://schemas.microsoft.com/office/drawing/2014/main" id="{F62640F9-1C2E-8859-DC8C-3C12BCEE2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329" y="442024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8">
            <a:extLst>
              <a:ext uri="{FF2B5EF4-FFF2-40B4-BE49-F238E27FC236}">
                <a16:creationId xmlns:a16="http://schemas.microsoft.com/office/drawing/2014/main" id="{4DBA69C6-EFE9-2AE3-6DE5-D0A649B5CE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2749" y="3723280"/>
            <a:ext cx="767958" cy="76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0EC4432D-6950-1612-88EC-3AA447C59A3A}"/>
              </a:ext>
            </a:extLst>
          </p:cNvPr>
          <p:cNvSpPr txBox="1"/>
          <p:nvPr/>
        </p:nvSpPr>
        <p:spPr>
          <a:xfrm>
            <a:off x="1201269" y="3547136"/>
            <a:ext cx="1190917" cy="18960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sp>
        <p:nvSpPr>
          <p:cNvPr id="42" name="Rectangle 41">
            <a:extLst>
              <a:ext uri="{FF2B5EF4-FFF2-40B4-BE49-F238E27FC236}">
                <a16:creationId xmlns:a16="http://schemas.microsoft.com/office/drawing/2014/main" id="{EBE2F99D-163C-CD6E-0A86-BF1B99A586DE}"/>
              </a:ext>
            </a:extLst>
          </p:cNvPr>
          <p:cNvSpPr/>
          <p:nvPr/>
        </p:nvSpPr>
        <p:spPr>
          <a:xfrm>
            <a:off x="2579734" y="3835897"/>
            <a:ext cx="718704" cy="873104"/>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Listener</a:t>
            </a:r>
          </a:p>
        </p:txBody>
      </p:sp>
      <p:sp>
        <p:nvSpPr>
          <p:cNvPr id="44" name="Rectangle 43">
            <a:extLst>
              <a:ext uri="{FF2B5EF4-FFF2-40B4-BE49-F238E27FC236}">
                <a16:creationId xmlns:a16="http://schemas.microsoft.com/office/drawing/2014/main" id="{058717EB-9EA5-6D37-F29C-836AC895B297}"/>
              </a:ext>
            </a:extLst>
          </p:cNvPr>
          <p:cNvSpPr/>
          <p:nvPr/>
        </p:nvSpPr>
        <p:spPr>
          <a:xfrm>
            <a:off x="3748161" y="2728257"/>
            <a:ext cx="1190917" cy="2789715"/>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Target </a:t>
            </a:r>
            <a:b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b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Group</a:t>
            </a:r>
          </a:p>
        </p:txBody>
      </p:sp>
      <p:sp>
        <p:nvSpPr>
          <p:cNvPr id="45" name="Rectangle 44">
            <a:extLst>
              <a:ext uri="{FF2B5EF4-FFF2-40B4-BE49-F238E27FC236}">
                <a16:creationId xmlns:a16="http://schemas.microsoft.com/office/drawing/2014/main" id="{B6F0B25E-D38D-8D2F-B22E-DE58678EE663}"/>
              </a:ext>
            </a:extLst>
          </p:cNvPr>
          <p:cNvSpPr/>
          <p:nvPr/>
        </p:nvSpPr>
        <p:spPr>
          <a:xfrm>
            <a:off x="3885602" y="3253779"/>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46" name="Rectangle 45">
            <a:extLst>
              <a:ext uri="{FF2B5EF4-FFF2-40B4-BE49-F238E27FC236}">
                <a16:creationId xmlns:a16="http://schemas.microsoft.com/office/drawing/2014/main" id="{DD3DE23A-5569-9A66-5DDF-D1520202C6FC}"/>
              </a:ext>
            </a:extLst>
          </p:cNvPr>
          <p:cNvSpPr/>
          <p:nvPr/>
        </p:nvSpPr>
        <p:spPr>
          <a:xfrm>
            <a:off x="3886887" y="4023193"/>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51" name="Rectangle 50">
            <a:extLst>
              <a:ext uri="{FF2B5EF4-FFF2-40B4-BE49-F238E27FC236}">
                <a16:creationId xmlns:a16="http://schemas.microsoft.com/office/drawing/2014/main" id="{19762291-2C25-5548-8B80-7590807C0FB7}"/>
              </a:ext>
            </a:extLst>
          </p:cNvPr>
          <p:cNvSpPr/>
          <p:nvPr/>
        </p:nvSpPr>
        <p:spPr>
          <a:xfrm>
            <a:off x="3886887" y="4792607"/>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cxnSp>
        <p:nvCxnSpPr>
          <p:cNvPr id="52" name="Connector: Elbow 51">
            <a:extLst>
              <a:ext uri="{FF2B5EF4-FFF2-40B4-BE49-F238E27FC236}">
                <a16:creationId xmlns:a16="http://schemas.microsoft.com/office/drawing/2014/main" id="{54A6C251-57B7-A49F-0716-348C379919B4}"/>
              </a:ext>
            </a:extLst>
          </p:cNvPr>
          <p:cNvCxnSpPr>
            <a:cxnSpLocks/>
            <a:stCxn id="32" idx="3"/>
            <a:endCxn id="42" idx="1"/>
          </p:cNvCxnSpPr>
          <p:nvPr/>
        </p:nvCxnSpPr>
        <p:spPr>
          <a:xfrm>
            <a:off x="2180707" y="4107259"/>
            <a:ext cx="399027" cy="16519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Connector: Elbow 53">
            <a:extLst>
              <a:ext uri="{FF2B5EF4-FFF2-40B4-BE49-F238E27FC236}">
                <a16:creationId xmlns:a16="http://schemas.microsoft.com/office/drawing/2014/main" id="{FF12376A-0FA3-CC01-B74F-4AAA9D7D772C}"/>
              </a:ext>
            </a:extLst>
          </p:cNvPr>
          <p:cNvCxnSpPr>
            <a:cxnSpLocks/>
            <a:stCxn id="42" idx="3"/>
            <a:endCxn id="45" idx="1"/>
          </p:cNvCxnSpPr>
          <p:nvPr/>
        </p:nvCxnSpPr>
        <p:spPr>
          <a:xfrm flipV="1">
            <a:off x="3298438" y="3501858"/>
            <a:ext cx="587164" cy="770591"/>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Connector: Elbow 54">
            <a:extLst>
              <a:ext uri="{FF2B5EF4-FFF2-40B4-BE49-F238E27FC236}">
                <a16:creationId xmlns:a16="http://schemas.microsoft.com/office/drawing/2014/main" id="{BD65651A-2C9F-57A1-9151-3A9F0FE83994}"/>
              </a:ext>
            </a:extLst>
          </p:cNvPr>
          <p:cNvCxnSpPr>
            <a:cxnSpLocks/>
            <a:stCxn id="42" idx="3"/>
            <a:endCxn id="46" idx="1"/>
          </p:cNvCxnSpPr>
          <p:nvPr/>
        </p:nvCxnSpPr>
        <p:spPr>
          <a:xfrm flipV="1">
            <a:off x="3298438" y="4271272"/>
            <a:ext cx="588449" cy="117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Elbow 56">
            <a:extLst>
              <a:ext uri="{FF2B5EF4-FFF2-40B4-BE49-F238E27FC236}">
                <a16:creationId xmlns:a16="http://schemas.microsoft.com/office/drawing/2014/main" id="{2AD8B3AD-AD11-5DE3-2562-1DD43AA591C0}"/>
              </a:ext>
            </a:extLst>
          </p:cNvPr>
          <p:cNvCxnSpPr>
            <a:cxnSpLocks/>
            <a:stCxn id="42" idx="3"/>
            <a:endCxn id="51" idx="1"/>
          </p:cNvCxnSpPr>
          <p:nvPr/>
        </p:nvCxnSpPr>
        <p:spPr>
          <a:xfrm>
            <a:off x="3298438" y="4272449"/>
            <a:ext cx="588449" cy="76823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0" name="Connector: Elbow 59">
            <a:extLst>
              <a:ext uri="{FF2B5EF4-FFF2-40B4-BE49-F238E27FC236}">
                <a16:creationId xmlns:a16="http://schemas.microsoft.com/office/drawing/2014/main" id="{D866EA34-519D-EE78-CF5F-460FB03BB3F9}"/>
              </a:ext>
            </a:extLst>
          </p:cNvPr>
          <p:cNvCxnSpPr>
            <a:cxnSpLocks/>
            <a:stCxn id="45" idx="3"/>
            <a:endCxn id="27" idx="1"/>
          </p:cNvCxnSpPr>
          <p:nvPr/>
        </p:nvCxnSpPr>
        <p:spPr>
          <a:xfrm>
            <a:off x="4799066" y="3501858"/>
            <a:ext cx="1772141" cy="277501"/>
          </a:xfrm>
          <a:prstGeom prst="bentConnector3">
            <a:avLst>
              <a:gd name="adj1" fmla="val 371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Elbow 62">
            <a:extLst>
              <a:ext uri="{FF2B5EF4-FFF2-40B4-BE49-F238E27FC236}">
                <a16:creationId xmlns:a16="http://schemas.microsoft.com/office/drawing/2014/main" id="{DA317727-E4F4-BBD6-70BC-2DE254C6016D}"/>
              </a:ext>
            </a:extLst>
          </p:cNvPr>
          <p:cNvCxnSpPr>
            <a:cxnSpLocks/>
            <a:stCxn id="46" idx="3"/>
            <a:endCxn id="29" idx="1"/>
          </p:cNvCxnSpPr>
          <p:nvPr/>
        </p:nvCxnSpPr>
        <p:spPr>
          <a:xfrm>
            <a:off x="4800351" y="4271272"/>
            <a:ext cx="1782288" cy="286855"/>
          </a:xfrm>
          <a:prstGeom prst="bentConnector3">
            <a:avLst>
              <a:gd name="adj1" fmla="val 38524"/>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1" name="Connector: Elbow 70">
            <a:extLst>
              <a:ext uri="{FF2B5EF4-FFF2-40B4-BE49-F238E27FC236}">
                <a16:creationId xmlns:a16="http://schemas.microsoft.com/office/drawing/2014/main" id="{247F8733-5C3A-17EE-46EB-9824C2F809FA}"/>
              </a:ext>
            </a:extLst>
          </p:cNvPr>
          <p:cNvCxnSpPr>
            <a:cxnSpLocks/>
            <a:stCxn id="51" idx="3"/>
            <a:endCxn id="49" idx="1"/>
          </p:cNvCxnSpPr>
          <p:nvPr/>
        </p:nvCxnSpPr>
        <p:spPr>
          <a:xfrm>
            <a:off x="4800351" y="5040686"/>
            <a:ext cx="1770856" cy="307166"/>
          </a:xfrm>
          <a:prstGeom prst="bentConnector3">
            <a:avLst>
              <a:gd name="adj1" fmla="val 3845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Rectangle 55">
            <a:extLst>
              <a:ext uri="{FF2B5EF4-FFF2-40B4-BE49-F238E27FC236}">
                <a16:creationId xmlns:a16="http://schemas.microsoft.com/office/drawing/2014/main" id="{3F1E6875-97A8-9FF4-3008-9E42DFBDB042}"/>
              </a:ext>
            </a:extLst>
          </p:cNvPr>
          <p:cNvSpPr/>
          <p:nvPr/>
        </p:nvSpPr>
        <p:spPr>
          <a:xfrm>
            <a:off x="337751" y="372958"/>
            <a:ext cx="11516497" cy="6256442"/>
          </a:xfrm>
          <a:prstGeom prst="rect">
            <a:avLst/>
          </a:prstGeom>
          <a:solidFill>
            <a:schemeClr val="bg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Trebuchet MS" panose="020B0603020202020204"/>
                <a:ea typeface="+mn-ea"/>
                <a:cs typeface="+mn-cs"/>
              </a:rPr>
              <a:t>STEPS</a:t>
            </a:r>
            <a:endParaRPr kumimoji="0" lang="en-US" sz="28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Create two security groups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mn-ea"/>
                <a:cs typeface="+mn-cs"/>
              </a:rPr>
              <a:t>One for the load balancer, accepting inbound traffic, Port 80 from anywhere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mn-ea"/>
                <a:cs typeface="+mn-cs"/>
              </a:rPr>
              <a:t>One for the service/containers, accepting inbound traffic from the load balancer</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Create a new service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Have it run three tasks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Create a load balancer for it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Use the security group to allow traffic from ALB</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32750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What We’re Building</a:t>
            </a:r>
          </a:p>
        </p:txBody>
      </p:sp>
      <p:sp>
        <p:nvSpPr>
          <p:cNvPr id="5" name="Rectangle 4">
            <a:extLst>
              <a:ext uri="{FF2B5EF4-FFF2-40B4-BE49-F238E27FC236}">
                <a16:creationId xmlns:a16="http://schemas.microsoft.com/office/drawing/2014/main" id="{A58878D3-2C69-39D9-7F8D-012CD098E42A}"/>
              </a:ext>
            </a:extLst>
          </p:cNvPr>
          <p:cNvSpPr/>
          <p:nvPr/>
        </p:nvSpPr>
        <p:spPr>
          <a:xfrm>
            <a:off x="5265872" y="1558603"/>
            <a:ext cx="3950322"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5694597" y="1945128"/>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26518" y="1296011"/>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804" y="2070708"/>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6463417" y="213187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 </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t>
            </a:r>
            <a:r>
              <a:rPr kumimoji="0" lang="en-US" sz="1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Fargate</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47" name="Rectangle 46">
            <a:extLst>
              <a:ext uri="{FF2B5EF4-FFF2-40B4-BE49-F238E27FC236}">
                <a16:creationId xmlns:a16="http://schemas.microsoft.com/office/drawing/2014/main" id="{7B8178C7-8FAF-CE00-CD3D-143FA2FC348A}"/>
              </a:ext>
            </a:extLst>
          </p:cNvPr>
          <p:cNvSpPr/>
          <p:nvPr/>
        </p:nvSpPr>
        <p:spPr>
          <a:xfrm>
            <a:off x="6013232" y="2824502"/>
            <a:ext cx="2460315" cy="3083929"/>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6748172" y="2867875"/>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6571207" y="5019952"/>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375" y="520419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descr="Shape&#10;&#10;Description automatically generated with low confidence">
            <a:extLst>
              <a:ext uri="{FF2B5EF4-FFF2-40B4-BE49-F238E27FC236}">
                <a16:creationId xmlns:a16="http://schemas.microsoft.com/office/drawing/2014/main" id="{B34B00DF-3198-520D-31E1-3DD9EFE1F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00" y="5436601"/>
            <a:ext cx="677835" cy="677835"/>
          </a:xfrm>
          <a:prstGeom prst="rect">
            <a:avLst/>
          </a:prstGeom>
        </p:spPr>
      </p:pic>
      <p:cxnSp>
        <p:nvCxnSpPr>
          <p:cNvPr id="7" name="Connector: Elbow 6">
            <a:extLst>
              <a:ext uri="{FF2B5EF4-FFF2-40B4-BE49-F238E27FC236}">
                <a16:creationId xmlns:a16="http://schemas.microsoft.com/office/drawing/2014/main" id="{1D4C7BA3-5542-979B-E406-1778184BC4E1}"/>
              </a:ext>
            </a:extLst>
          </p:cNvPr>
          <p:cNvCxnSpPr>
            <a:cxnSpLocks/>
            <a:stCxn id="65" idx="3"/>
            <a:endCxn id="32" idx="1"/>
          </p:cNvCxnSpPr>
          <p:nvPr/>
        </p:nvCxnSpPr>
        <p:spPr>
          <a:xfrm flipV="1">
            <a:off x="1168735" y="4107259"/>
            <a:ext cx="244014" cy="166826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BA1209F5-5A34-462A-8DDB-FD3A0B519ACF}"/>
              </a:ext>
            </a:extLst>
          </p:cNvPr>
          <p:cNvSpPr txBox="1"/>
          <p:nvPr/>
        </p:nvSpPr>
        <p:spPr>
          <a:xfrm>
            <a:off x="769708" y="4667382"/>
            <a:ext cx="1410999"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Make request to load balancer</a:t>
            </a:r>
          </a:p>
        </p:txBody>
      </p:sp>
      <p:sp>
        <p:nvSpPr>
          <p:cNvPr id="66" name="TextBox 65">
            <a:extLst>
              <a:ext uri="{FF2B5EF4-FFF2-40B4-BE49-F238E27FC236}">
                <a16:creationId xmlns:a16="http://schemas.microsoft.com/office/drawing/2014/main" id="{7E1A6159-3142-88C7-7A5E-F341258BE802}"/>
              </a:ext>
            </a:extLst>
          </p:cNvPr>
          <p:cNvSpPr txBox="1"/>
          <p:nvPr/>
        </p:nvSpPr>
        <p:spPr>
          <a:xfrm>
            <a:off x="9711990" y="1380619"/>
            <a:ext cx="175975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Amazon ECR Public Gallery</a:t>
            </a:r>
          </a:p>
        </p:txBody>
      </p:sp>
      <p:pic>
        <p:nvPicPr>
          <p:cNvPr id="67" name="Picture 66" descr="A picture containing text, tableware, plate, dishware&#10;&#10;Description automatically generated">
            <a:extLst>
              <a:ext uri="{FF2B5EF4-FFF2-40B4-BE49-F238E27FC236}">
                <a16:creationId xmlns:a16="http://schemas.microsoft.com/office/drawing/2014/main" id="{1A311E10-8407-F86C-53F8-7C63A4982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413" y="840430"/>
            <a:ext cx="814463" cy="487320"/>
          </a:xfrm>
          <a:prstGeom prst="rect">
            <a:avLst/>
          </a:prstGeom>
        </p:spPr>
      </p:pic>
      <p:sp>
        <p:nvSpPr>
          <p:cNvPr id="68" name="Rectangle 67">
            <a:extLst>
              <a:ext uri="{FF2B5EF4-FFF2-40B4-BE49-F238E27FC236}">
                <a16:creationId xmlns:a16="http://schemas.microsoft.com/office/drawing/2014/main" id="{F3D8B839-D4F9-BD4D-216A-D2C9E6CFA534}"/>
              </a:ext>
            </a:extLst>
          </p:cNvPr>
          <p:cNvSpPr/>
          <p:nvPr/>
        </p:nvSpPr>
        <p:spPr>
          <a:xfrm>
            <a:off x="9541042" y="642492"/>
            <a:ext cx="2052112" cy="21473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50" name="Picture 49" descr="A green and black logo&#10;&#10;Description automatically generated with low confidence">
            <a:extLst>
              <a:ext uri="{FF2B5EF4-FFF2-40B4-BE49-F238E27FC236}">
                <a16:creationId xmlns:a16="http://schemas.microsoft.com/office/drawing/2014/main" id="{D2552F7A-CC27-40AD-9797-578603D75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1990" y="2277408"/>
            <a:ext cx="1163618" cy="238013"/>
          </a:xfrm>
          <a:prstGeom prst="rect">
            <a:avLst/>
          </a:prstGeom>
        </p:spPr>
      </p:pic>
      <p:pic>
        <p:nvPicPr>
          <p:cNvPr id="69" name="Graphic 32">
            <a:extLst>
              <a:ext uri="{FF2B5EF4-FFF2-40B4-BE49-F238E27FC236}">
                <a16:creationId xmlns:a16="http://schemas.microsoft.com/office/drawing/2014/main" id="{2DF4F9BA-4E96-75AE-BFDC-288C54FD5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0223" y="219209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Connector: Elbow 69">
            <a:extLst>
              <a:ext uri="{FF2B5EF4-FFF2-40B4-BE49-F238E27FC236}">
                <a16:creationId xmlns:a16="http://schemas.microsoft.com/office/drawing/2014/main" id="{7FEA1BBC-B220-C4AE-DAD4-D9227E841216}"/>
              </a:ext>
            </a:extLst>
          </p:cNvPr>
          <p:cNvCxnSpPr>
            <a:cxnSpLocks/>
            <a:stCxn id="48" idx="3"/>
            <a:endCxn id="68" idx="1"/>
          </p:cNvCxnSpPr>
          <p:nvPr/>
        </p:nvCxnSpPr>
        <p:spPr>
          <a:xfrm flipV="1">
            <a:off x="7762955" y="1716173"/>
            <a:ext cx="1778087" cy="1355589"/>
          </a:xfrm>
          <a:prstGeom prst="bentConnector3">
            <a:avLst>
              <a:gd name="adj1" fmla="val 69623"/>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Rectangle 26">
            <a:extLst>
              <a:ext uri="{FF2B5EF4-FFF2-40B4-BE49-F238E27FC236}">
                <a16:creationId xmlns:a16="http://schemas.microsoft.com/office/drawing/2014/main" id="{FCC782B3-7DC5-3C44-FB88-D2B1F126D00A}"/>
              </a:ext>
            </a:extLst>
          </p:cNvPr>
          <p:cNvSpPr/>
          <p:nvPr/>
        </p:nvSpPr>
        <p:spPr>
          <a:xfrm>
            <a:off x="6571207" y="3451459"/>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28" name="Graphic 32">
            <a:extLst>
              <a:ext uri="{FF2B5EF4-FFF2-40B4-BE49-F238E27FC236}">
                <a16:creationId xmlns:a16="http://schemas.microsoft.com/office/drawing/2014/main" id="{734B07E1-7023-9052-9896-60785F3EE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549" y="363992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9C1FEFE5-05BE-7372-7032-9C67C24325BE}"/>
              </a:ext>
            </a:extLst>
          </p:cNvPr>
          <p:cNvSpPr/>
          <p:nvPr/>
        </p:nvSpPr>
        <p:spPr>
          <a:xfrm>
            <a:off x="6582639" y="4230227"/>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0" name="Graphic 32">
            <a:extLst>
              <a:ext uri="{FF2B5EF4-FFF2-40B4-BE49-F238E27FC236}">
                <a16:creationId xmlns:a16="http://schemas.microsoft.com/office/drawing/2014/main" id="{F62640F9-1C2E-8859-DC8C-3C12BCEE2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329" y="442024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8">
            <a:extLst>
              <a:ext uri="{FF2B5EF4-FFF2-40B4-BE49-F238E27FC236}">
                <a16:creationId xmlns:a16="http://schemas.microsoft.com/office/drawing/2014/main" id="{4DBA69C6-EFE9-2AE3-6DE5-D0A649B5CE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2749" y="3723280"/>
            <a:ext cx="767958" cy="76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0EC4432D-6950-1612-88EC-3AA447C59A3A}"/>
              </a:ext>
            </a:extLst>
          </p:cNvPr>
          <p:cNvSpPr txBox="1"/>
          <p:nvPr/>
        </p:nvSpPr>
        <p:spPr>
          <a:xfrm>
            <a:off x="1201269" y="3547136"/>
            <a:ext cx="1190917" cy="18960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sp>
        <p:nvSpPr>
          <p:cNvPr id="42" name="Rectangle 41">
            <a:extLst>
              <a:ext uri="{FF2B5EF4-FFF2-40B4-BE49-F238E27FC236}">
                <a16:creationId xmlns:a16="http://schemas.microsoft.com/office/drawing/2014/main" id="{EBE2F99D-163C-CD6E-0A86-BF1B99A586DE}"/>
              </a:ext>
            </a:extLst>
          </p:cNvPr>
          <p:cNvSpPr/>
          <p:nvPr/>
        </p:nvSpPr>
        <p:spPr>
          <a:xfrm>
            <a:off x="2579734" y="3835897"/>
            <a:ext cx="718704" cy="873104"/>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Listener</a:t>
            </a:r>
          </a:p>
        </p:txBody>
      </p:sp>
      <p:sp>
        <p:nvSpPr>
          <p:cNvPr id="44" name="Rectangle 43">
            <a:extLst>
              <a:ext uri="{FF2B5EF4-FFF2-40B4-BE49-F238E27FC236}">
                <a16:creationId xmlns:a16="http://schemas.microsoft.com/office/drawing/2014/main" id="{058717EB-9EA5-6D37-F29C-836AC895B297}"/>
              </a:ext>
            </a:extLst>
          </p:cNvPr>
          <p:cNvSpPr/>
          <p:nvPr/>
        </p:nvSpPr>
        <p:spPr>
          <a:xfrm>
            <a:off x="3748161" y="2728257"/>
            <a:ext cx="1190917" cy="2789715"/>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Target </a:t>
            </a:r>
            <a:b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b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Group</a:t>
            </a:r>
          </a:p>
        </p:txBody>
      </p:sp>
      <p:sp>
        <p:nvSpPr>
          <p:cNvPr id="45" name="Rectangle 44">
            <a:extLst>
              <a:ext uri="{FF2B5EF4-FFF2-40B4-BE49-F238E27FC236}">
                <a16:creationId xmlns:a16="http://schemas.microsoft.com/office/drawing/2014/main" id="{B6F0B25E-D38D-8D2F-B22E-DE58678EE663}"/>
              </a:ext>
            </a:extLst>
          </p:cNvPr>
          <p:cNvSpPr/>
          <p:nvPr/>
        </p:nvSpPr>
        <p:spPr>
          <a:xfrm>
            <a:off x="3885602" y="3253779"/>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46" name="Rectangle 45">
            <a:extLst>
              <a:ext uri="{FF2B5EF4-FFF2-40B4-BE49-F238E27FC236}">
                <a16:creationId xmlns:a16="http://schemas.microsoft.com/office/drawing/2014/main" id="{DD3DE23A-5569-9A66-5DDF-D1520202C6FC}"/>
              </a:ext>
            </a:extLst>
          </p:cNvPr>
          <p:cNvSpPr/>
          <p:nvPr/>
        </p:nvSpPr>
        <p:spPr>
          <a:xfrm>
            <a:off x="3886887" y="4023193"/>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51" name="Rectangle 50">
            <a:extLst>
              <a:ext uri="{FF2B5EF4-FFF2-40B4-BE49-F238E27FC236}">
                <a16:creationId xmlns:a16="http://schemas.microsoft.com/office/drawing/2014/main" id="{19762291-2C25-5548-8B80-7590807C0FB7}"/>
              </a:ext>
            </a:extLst>
          </p:cNvPr>
          <p:cNvSpPr/>
          <p:nvPr/>
        </p:nvSpPr>
        <p:spPr>
          <a:xfrm>
            <a:off x="3886887" y="4792607"/>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cxnSp>
        <p:nvCxnSpPr>
          <p:cNvPr id="52" name="Connector: Elbow 51">
            <a:extLst>
              <a:ext uri="{FF2B5EF4-FFF2-40B4-BE49-F238E27FC236}">
                <a16:creationId xmlns:a16="http://schemas.microsoft.com/office/drawing/2014/main" id="{54A6C251-57B7-A49F-0716-348C379919B4}"/>
              </a:ext>
            </a:extLst>
          </p:cNvPr>
          <p:cNvCxnSpPr>
            <a:cxnSpLocks/>
            <a:stCxn id="32" idx="3"/>
            <a:endCxn id="42" idx="1"/>
          </p:cNvCxnSpPr>
          <p:nvPr/>
        </p:nvCxnSpPr>
        <p:spPr>
          <a:xfrm>
            <a:off x="2180707" y="4107259"/>
            <a:ext cx="399027" cy="16519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Connector: Elbow 53">
            <a:extLst>
              <a:ext uri="{FF2B5EF4-FFF2-40B4-BE49-F238E27FC236}">
                <a16:creationId xmlns:a16="http://schemas.microsoft.com/office/drawing/2014/main" id="{FF12376A-0FA3-CC01-B74F-4AAA9D7D772C}"/>
              </a:ext>
            </a:extLst>
          </p:cNvPr>
          <p:cNvCxnSpPr>
            <a:cxnSpLocks/>
            <a:stCxn id="42" idx="3"/>
            <a:endCxn id="45" idx="1"/>
          </p:cNvCxnSpPr>
          <p:nvPr/>
        </p:nvCxnSpPr>
        <p:spPr>
          <a:xfrm flipV="1">
            <a:off x="3298438" y="3501858"/>
            <a:ext cx="587164" cy="770591"/>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Connector: Elbow 54">
            <a:extLst>
              <a:ext uri="{FF2B5EF4-FFF2-40B4-BE49-F238E27FC236}">
                <a16:creationId xmlns:a16="http://schemas.microsoft.com/office/drawing/2014/main" id="{BD65651A-2C9F-57A1-9151-3A9F0FE83994}"/>
              </a:ext>
            </a:extLst>
          </p:cNvPr>
          <p:cNvCxnSpPr>
            <a:cxnSpLocks/>
            <a:stCxn id="42" idx="3"/>
            <a:endCxn id="46" idx="1"/>
          </p:cNvCxnSpPr>
          <p:nvPr/>
        </p:nvCxnSpPr>
        <p:spPr>
          <a:xfrm flipV="1">
            <a:off x="3298438" y="4271272"/>
            <a:ext cx="588449" cy="117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Elbow 56">
            <a:extLst>
              <a:ext uri="{FF2B5EF4-FFF2-40B4-BE49-F238E27FC236}">
                <a16:creationId xmlns:a16="http://schemas.microsoft.com/office/drawing/2014/main" id="{2AD8B3AD-AD11-5DE3-2562-1DD43AA591C0}"/>
              </a:ext>
            </a:extLst>
          </p:cNvPr>
          <p:cNvCxnSpPr>
            <a:cxnSpLocks/>
            <a:stCxn id="42" idx="3"/>
            <a:endCxn id="51" idx="1"/>
          </p:cNvCxnSpPr>
          <p:nvPr/>
        </p:nvCxnSpPr>
        <p:spPr>
          <a:xfrm>
            <a:off x="3298438" y="4272449"/>
            <a:ext cx="588449" cy="76823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0" name="Connector: Elbow 59">
            <a:extLst>
              <a:ext uri="{FF2B5EF4-FFF2-40B4-BE49-F238E27FC236}">
                <a16:creationId xmlns:a16="http://schemas.microsoft.com/office/drawing/2014/main" id="{D866EA34-519D-EE78-CF5F-460FB03BB3F9}"/>
              </a:ext>
            </a:extLst>
          </p:cNvPr>
          <p:cNvCxnSpPr>
            <a:cxnSpLocks/>
            <a:stCxn id="45" idx="3"/>
            <a:endCxn id="27" idx="1"/>
          </p:cNvCxnSpPr>
          <p:nvPr/>
        </p:nvCxnSpPr>
        <p:spPr>
          <a:xfrm>
            <a:off x="4799066" y="3501858"/>
            <a:ext cx="1772141" cy="277501"/>
          </a:xfrm>
          <a:prstGeom prst="bentConnector3">
            <a:avLst>
              <a:gd name="adj1" fmla="val 371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Elbow 62">
            <a:extLst>
              <a:ext uri="{FF2B5EF4-FFF2-40B4-BE49-F238E27FC236}">
                <a16:creationId xmlns:a16="http://schemas.microsoft.com/office/drawing/2014/main" id="{DA317727-E4F4-BBD6-70BC-2DE254C6016D}"/>
              </a:ext>
            </a:extLst>
          </p:cNvPr>
          <p:cNvCxnSpPr>
            <a:cxnSpLocks/>
            <a:stCxn id="46" idx="3"/>
            <a:endCxn id="29" idx="1"/>
          </p:cNvCxnSpPr>
          <p:nvPr/>
        </p:nvCxnSpPr>
        <p:spPr>
          <a:xfrm>
            <a:off x="4800351" y="4271272"/>
            <a:ext cx="1782288" cy="286855"/>
          </a:xfrm>
          <a:prstGeom prst="bentConnector3">
            <a:avLst>
              <a:gd name="adj1" fmla="val 38524"/>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1" name="Connector: Elbow 70">
            <a:extLst>
              <a:ext uri="{FF2B5EF4-FFF2-40B4-BE49-F238E27FC236}">
                <a16:creationId xmlns:a16="http://schemas.microsoft.com/office/drawing/2014/main" id="{247F8733-5C3A-17EE-46EB-9824C2F809FA}"/>
              </a:ext>
            </a:extLst>
          </p:cNvPr>
          <p:cNvCxnSpPr>
            <a:cxnSpLocks/>
            <a:stCxn id="51" idx="3"/>
            <a:endCxn id="49" idx="1"/>
          </p:cNvCxnSpPr>
          <p:nvPr/>
        </p:nvCxnSpPr>
        <p:spPr>
          <a:xfrm>
            <a:off x="4800351" y="5040686"/>
            <a:ext cx="1770856" cy="307166"/>
          </a:xfrm>
          <a:prstGeom prst="bentConnector3">
            <a:avLst>
              <a:gd name="adj1" fmla="val 3845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9" name="Rectangle 38">
            <a:extLst>
              <a:ext uri="{FF2B5EF4-FFF2-40B4-BE49-F238E27FC236}">
                <a16:creationId xmlns:a16="http://schemas.microsoft.com/office/drawing/2014/main" id="{18B79AF8-ED80-1C2C-6F49-2E5898F25E51}"/>
              </a:ext>
            </a:extLst>
          </p:cNvPr>
          <p:cNvSpPr/>
          <p:nvPr/>
        </p:nvSpPr>
        <p:spPr>
          <a:xfrm>
            <a:off x="1411942" y="3816853"/>
            <a:ext cx="162968" cy="49876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41" name="Arrow: Right 40">
            <a:extLst>
              <a:ext uri="{FF2B5EF4-FFF2-40B4-BE49-F238E27FC236}">
                <a16:creationId xmlns:a16="http://schemas.microsoft.com/office/drawing/2014/main" id="{0EF803D5-8DE2-3CB1-C4D7-7C76DAAC7A9F}"/>
              </a:ext>
            </a:extLst>
          </p:cNvPr>
          <p:cNvSpPr/>
          <p:nvPr/>
        </p:nvSpPr>
        <p:spPr>
          <a:xfrm rot="2100656" flipH="1">
            <a:off x="1231112" y="4345980"/>
            <a:ext cx="3466642" cy="188556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Security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Inbound Port 80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Trebuchet MS" panose="020B0603020202020204"/>
                <a:ea typeface="+mn-ea"/>
                <a:cs typeface="+mn-cs"/>
              </a:rPr>
              <a:t>“</a:t>
            </a:r>
            <a:r>
              <a:rPr kumimoji="0" lang="en-US" sz="1200" b="0" i="0" u="none" strike="noStrike" kern="1200" cap="none" spc="0" normalizeH="0" baseline="0" noProof="0" dirty="0" err="1">
                <a:ln>
                  <a:noFill/>
                </a:ln>
                <a:solidFill>
                  <a:srgbClr val="FFFFFF"/>
                </a:solidFill>
                <a:effectLst/>
                <a:uLnTx/>
                <a:uFillTx/>
                <a:latin typeface="Trebuchet MS" panose="020B0603020202020204"/>
                <a:ea typeface="+mn-ea"/>
                <a:cs typeface="+mn-cs"/>
              </a:rPr>
              <a:t>ApplicationLoadBalancerSecurityGroup</a:t>
            </a:r>
            <a:r>
              <a:rPr kumimoji="0" lang="en-US" sz="1200" b="0" i="0" u="none" strike="noStrike" kern="1200" cap="none" spc="0" normalizeH="0" baseline="0" noProof="0" dirty="0">
                <a:ln>
                  <a:noFill/>
                </a:ln>
                <a:solidFill>
                  <a:srgbClr val="FFFFFF"/>
                </a:solidFill>
                <a:effectLst/>
                <a:uLnTx/>
                <a:uFillTx/>
                <a:latin typeface="Trebuchet MS" panose="020B0603020202020204"/>
                <a:ea typeface="+mn-ea"/>
                <a:cs typeface="+mn-cs"/>
              </a:rPr>
              <a:t>”</a:t>
            </a:r>
          </a:p>
        </p:txBody>
      </p:sp>
      <p:sp>
        <p:nvSpPr>
          <p:cNvPr id="43" name="Rectangle 42">
            <a:extLst>
              <a:ext uri="{FF2B5EF4-FFF2-40B4-BE49-F238E27FC236}">
                <a16:creationId xmlns:a16="http://schemas.microsoft.com/office/drawing/2014/main" id="{31EE53AE-386D-2A2F-9DF5-F78D879A99E2}"/>
              </a:ext>
            </a:extLst>
          </p:cNvPr>
          <p:cNvSpPr/>
          <p:nvPr/>
        </p:nvSpPr>
        <p:spPr>
          <a:xfrm>
            <a:off x="5908156" y="4130431"/>
            <a:ext cx="251600" cy="7680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58" name="Arrow: Right 57">
            <a:extLst>
              <a:ext uri="{FF2B5EF4-FFF2-40B4-BE49-F238E27FC236}">
                <a16:creationId xmlns:a16="http://schemas.microsoft.com/office/drawing/2014/main" id="{4A94316B-9DDB-C099-0846-2FED48045659}"/>
              </a:ext>
            </a:extLst>
          </p:cNvPr>
          <p:cNvSpPr/>
          <p:nvPr/>
        </p:nvSpPr>
        <p:spPr>
          <a:xfrm flipH="1">
            <a:off x="6211688" y="3429000"/>
            <a:ext cx="4391013" cy="221831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Security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Inbound from Load Balancer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a:t>
            </a:r>
            <a:r>
              <a:rPr kumimoji="0" lang="en-US" sz="1800" b="0" i="0" u="none" strike="noStrike" kern="1200" cap="none" spc="0" normalizeH="0" baseline="0" noProof="0" dirty="0" err="1">
                <a:ln>
                  <a:noFill/>
                </a:ln>
                <a:solidFill>
                  <a:srgbClr val="FFFFFF"/>
                </a:solidFill>
                <a:effectLst/>
                <a:uLnTx/>
                <a:uFillTx/>
                <a:latin typeface="Trebuchet MS" panose="020B0603020202020204"/>
                <a:ea typeface="+mn-ea"/>
                <a:cs typeface="+mn-cs"/>
              </a:rPr>
              <a:t>ContainerFromALBSecurityGroup</a:t>
            </a: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a:t>
            </a:r>
          </a:p>
        </p:txBody>
      </p:sp>
    </p:spTree>
    <p:extLst>
      <p:ext uri="{BB962C8B-B14F-4D97-AF65-F5344CB8AC3E}">
        <p14:creationId xmlns:p14="http://schemas.microsoft.com/office/powerpoint/2010/main" val="13665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What We’re Building</a:t>
            </a:r>
          </a:p>
        </p:txBody>
      </p:sp>
      <p:sp>
        <p:nvSpPr>
          <p:cNvPr id="5" name="Rectangle 4">
            <a:extLst>
              <a:ext uri="{FF2B5EF4-FFF2-40B4-BE49-F238E27FC236}">
                <a16:creationId xmlns:a16="http://schemas.microsoft.com/office/drawing/2014/main" id="{A58878D3-2C69-39D9-7F8D-012CD098E42A}"/>
              </a:ext>
            </a:extLst>
          </p:cNvPr>
          <p:cNvSpPr/>
          <p:nvPr/>
        </p:nvSpPr>
        <p:spPr>
          <a:xfrm>
            <a:off x="5265872" y="1558603"/>
            <a:ext cx="3950322"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5694597" y="1945128"/>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26518" y="1296011"/>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804" y="2070708"/>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6463417" y="213187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 </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t>
            </a:r>
            <a:r>
              <a:rPr kumimoji="0" lang="en-US" sz="1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Fargate</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47" name="Rectangle 46">
            <a:extLst>
              <a:ext uri="{FF2B5EF4-FFF2-40B4-BE49-F238E27FC236}">
                <a16:creationId xmlns:a16="http://schemas.microsoft.com/office/drawing/2014/main" id="{7B8178C7-8FAF-CE00-CD3D-143FA2FC348A}"/>
              </a:ext>
            </a:extLst>
          </p:cNvPr>
          <p:cNvSpPr/>
          <p:nvPr/>
        </p:nvSpPr>
        <p:spPr>
          <a:xfrm>
            <a:off x="6013232" y="2824502"/>
            <a:ext cx="2460315" cy="3083929"/>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6748172" y="2867875"/>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6571207" y="5019952"/>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375" y="520419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descr="Shape&#10;&#10;Description automatically generated with low confidence">
            <a:extLst>
              <a:ext uri="{FF2B5EF4-FFF2-40B4-BE49-F238E27FC236}">
                <a16:creationId xmlns:a16="http://schemas.microsoft.com/office/drawing/2014/main" id="{B34B00DF-3198-520D-31E1-3DD9EFE1F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00" y="5436601"/>
            <a:ext cx="677835" cy="677835"/>
          </a:xfrm>
          <a:prstGeom prst="rect">
            <a:avLst/>
          </a:prstGeom>
        </p:spPr>
      </p:pic>
      <p:cxnSp>
        <p:nvCxnSpPr>
          <p:cNvPr id="7" name="Connector: Elbow 6">
            <a:extLst>
              <a:ext uri="{FF2B5EF4-FFF2-40B4-BE49-F238E27FC236}">
                <a16:creationId xmlns:a16="http://schemas.microsoft.com/office/drawing/2014/main" id="{1D4C7BA3-5542-979B-E406-1778184BC4E1}"/>
              </a:ext>
            </a:extLst>
          </p:cNvPr>
          <p:cNvCxnSpPr>
            <a:cxnSpLocks/>
            <a:stCxn id="65" idx="3"/>
            <a:endCxn id="32" idx="1"/>
          </p:cNvCxnSpPr>
          <p:nvPr/>
        </p:nvCxnSpPr>
        <p:spPr>
          <a:xfrm flipV="1">
            <a:off x="1168735" y="4107259"/>
            <a:ext cx="244014" cy="166826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BA1209F5-5A34-462A-8DDB-FD3A0B519ACF}"/>
              </a:ext>
            </a:extLst>
          </p:cNvPr>
          <p:cNvSpPr txBox="1"/>
          <p:nvPr/>
        </p:nvSpPr>
        <p:spPr>
          <a:xfrm>
            <a:off x="769708" y="4667382"/>
            <a:ext cx="1410999"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Make request to load balancer</a:t>
            </a:r>
          </a:p>
        </p:txBody>
      </p:sp>
      <p:sp>
        <p:nvSpPr>
          <p:cNvPr id="66" name="TextBox 65">
            <a:extLst>
              <a:ext uri="{FF2B5EF4-FFF2-40B4-BE49-F238E27FC236}">
                <a16:creationId xmlns:a16="http://schemas.microsoft.com/office/drawing/2014/main" id="{7E1A6159-3142-88C7-7A5E-F341258BE802}"/>
              </a:ext>
            </a:extLst>
          </p:cNvPr>
          <p:cNvSpPr txBox="1"/>
          <p:nvPr/>
        </p:nvSpPr>
        <p:spPr>
          <a:xfrm>
            <a:off x="9711990" y="1380619"/>
            <a:ext cx="175975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Amazon ECR Public Gallery</a:t>
            </a:r>
          </a:p>
        </p:txBody>
      </p:sp>
      <p:pic>
        <p:nvPicPr>
          <p:cNvPr id="67" name="Picture 66" descr="A picture containing text, tableware, plate, dishware&#10;&#10;Description automatically generated">
            <a:extLst>
              <a:ext uri="{FF2B5EF4-FFF2-40B4-BE49-F238E27FC236}">
                <a16:creationId xmlns:a16="http://schemas.microsoft.com/office/drawing/2014/main" id="{1A311E10-8407-F86C-53F8-7C63A4982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413" y="840430"/>
            <a:ext cx="814463" cy="487320"/>
          </a:xfrm>
          <a:prstGeom prst="rect">
            <a:avLst/>
          </a:prstGeom>
        </p:spPr>
      </p:pic>
      <p:sp>
        <p:nvSpPr>
          <p:cNvPr id="68" name="Rectangle 67">
            <a:extLst>
              <a:ext uri="{FF2B5EF4-FFF2-40B4-BE49-F238E27FC236}">
                <a16:creationId xmlns:a16="http://schemas.microsoft.com/office/drawing/2014/main" id="{F3D8B839-D4F9-BD4D-216A-D2C9E6CFA534}"/>
              </a:ext>
            </a:extLst>
          </p:cNvPr>
          <p:cNvSpPr/>
          <p:nvPr/>
        </p:nvSpPr>
        <p:spPr>
          <a:xfrm>
            <a:off x="9541042" y="642492"/>
            <a:ext cx="2052112" cy="21473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50" name="Picture 49" descr="A green and black logo&#10;&#10;Description automatically generated with low confidence">
            <a:extLst>
              <a:ext uri="{FF2B5EF4-FFF2-40B4-BE49-F238E27FC236}">
                <a16:creationId xmlns:a16="http://schemas.microsoft.com/office/drawing/2014/main" id="{D2552F7A-CC27-40AD-9797-578603D75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1990" y="2277408"/>
            <a:ext cx="1163618" cy="238013"/>
          </a:xfrm>
          <a:prstGeom prst="rect">
            <a:avLst/>
          </a:prstGeom>
        </p:spPr>
      </p:pic>
      <p:pic>
        <p:nvPicPr>
          <p:cNvPr id="69" name="Graphic 32">
            <a:extLst>
              <a:ext uri="{FF2B5EF4-FFF2-40B4-BE49-F238E27FC236}">
                <a16:creationId xmlns:a16="http://schemas.microsoft.com/office/drawing/2014/main" id="{2DF4F9BA-4E96-75AE-BFDC-288C54FD5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0223" y="219209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Connector: Elbow 69">
            <a:extLst>
              <a:ext uri="{FF2B5EF4-FFF2-40B4-BE49-F238E27FC236}">
                <a16:creationId xmlns:a16="http://schemas.microsoft.com/office/drawing/2014/main" id="{7FEA1BBC-B220-C4AE-DAD4-D9227E841216}"/>
              </a:ext>
            </a:extLst>
          </p:cNvPr>
          <p:cNvCxnSpPr>
            <a:cxnSpLocks/>
            <a:stCxn id="48" idx="3"/>
            <a:endCxn id="68" idx="1"/>
          </p:cNvCxnSpPr>
          <p:nvPr/>
        </p:nvCxnSpPr>
        <p:spPr>
          <a:xfrm flipV="1">
            <a:off x="7762955" y="1716173"/>
            <a:ext cx="1778087" cy="1355589"/>
          </a:xfrm>
          <a:prstGeom prst="bentConnector3">
            <a:avLst>
              <a:gd name="adj1" fmla="val 69623"/>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Rectangle 26">
            <a:extLst>
              <a:ext uri="{FF2B5EF4-FFF2-40B4-BE49-F238E27FC236}">
                <a16:creationId xmlns:a16="http://schemas.microsoft.com/office/drawing/2014/main" id="{FCC782B3-7DC5-3C44-FB88-D2B1F126D00A}"/>
              </a:ext>
            </a:extLst>
          </p:cNvPr>
          <p:cNvSpPr/>
          <p:nvPr/>
        </p:nvSpPr>
        <p:spPr>
          <a:xfrm>
            <a:off x="6571207" y="3451459"/>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28" name="Graphic 32">
            <a:extLst>
              <a:ext uri="{FF2B5EF4-FFF2-40B4-BE49-F238E27FC236}">
                <a16:creationId xmlns:a16="http://schemas.microsoft.com/office/drawing/2014/main" id="{734B07E1-7023-9052-9896-60785F3EE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549" y="363992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9C1FEFE5-05BE-7372-7032-9C67C24325BE}"/>
              </a:ext>
            </a:extLst>
          </p:cNvPr>
          <p:cNvSpPr/>
          <p:nvPr/>
        </p:nvSpPr>
        <p:spPr>
          <a:xfrm>
            <a:off x="6582639" y="4230227"/>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0" name="Graphic 32">
            <a:extLst>
              <a:ext uri="{FF2B5EF4-FFF2-40B4-BE49-F238E27FC236}">
                <a16:creationId xmlns:a16="http://schemas.microsoft.com/office/drawing/2014/main" id="{F62640F9-1C2E-8859-DC8C-3C12BCEE2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329" y="442024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8">
            <a:extLst>
              <a:ext uri="{FF2B5EF4-FFF2-40B4-BE49-F238E27FC236}">
                <a16:creationId xmlns:a16="http://schemas.microsoft.com/office/drawing/2014/main" id="{4DBA69C6-EFE9-2AE3-6DE5-D0A649B5CE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2749" y="3723280"/>
            <a:ext cx="767958" cy="76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0EC4432D-6950-1612-88EC-3AA447C59A3A}"/>
              </a:ext>
            </a:extLst>
          </p:cNvPr>
          <p:cNvSpPr txBox="1"/>
          <p:nvPr/>
        </p:nvSpPr>
        <p:spPr>
          <a:xfrm>
            <a:off x="1201269" y="3547136"/>
            <a:ext cx="1190917" cy="18960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sp>
        <p:nvSpPr>
          <p:cNvPr id="42" name="Rectangle 41">
            <a:extLst>
              <a:ext uri="{FF2B5EF4-FFF2-40B4-BE49-F238E27FC236}">
                <a16:creationId xmlns:a16="http://schemas.microsoft.com/office/drawing/2014/main" id="{EBE2F99D-163C-CD6E-0A86-BF1B99A586DE}"/>
              </a:ext>
            </a:extLst>
          </p:cNvPr>
          <p:cNvSpPr/>
          <p:nvPr/>
        </p:nvSpPr>
        <p:spPr>
          <a:xfrm>
            <a:off x="2579734" y="3835897"/>
            <a:ext cx="718704" cy="873104"/>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Listener</a:t>
            </a:r>
          </a:p>
        </p:txBody>
      </p:sp>
      <p:sp>
        <p:nvSpPr>
          <p:cNvPr id="44" name="Rectangle 43">
            <a:extLst>
              <a:ext uri="{FF2B5EF4-FFF2-40B4-BE49-F238E27FC236}">
                <a16:creationId xmlns:a16="http://schemas.microsoft.com/office/drawing/2014/main" id="{058717EB-9EA5-6D37-F29C-836AC895B297}"/>
              </a:ext>
            </a:extLst>
          </p:cNvPr>
          <p:cNvSpPr/>
          <p:nvPr/>
        </p:nvSpPr>
        <p:spPr>
          <a:xfrm>
            <a:off x="3748161" y="2728257"/>
            <a:ext cx="1190917" cy="2789715"/>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Target </a:t>
            </a:r>
            <a:b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b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Group</a:t>
            </a:r>
          </a:p>
        </p:txBody>
      </p:sp>
      <p:sp>
        <p:nvSpPr>
          <p:cNvPr id="45" name="Rectangle 44">
            <a:extLst>
              <a:ext uri="{FF2B5EF4-FFF2-40B4-BE49-F238E27FC236}">
                <a16:creationId xmlns:a16="http://schemas.microsoft.com/office/drawing/2014/main" id="{B6F0B25E-D38D-8D2F-B22E-DE58678EE663}"/>
              </a:ext>
            </a:extLst>
          </p:cNvPr>
          <p:cNvSpPr/>
          <p:nvPr/>
        </p:nvSpPr>
        <p:spPr>
          <a:xfrm>
            <a:off x="3885602" y="3253779"/>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46" name="Rectangle 45">
            <a:extLst>
              <a:ext uri="{FF2B5EF4-FFF2-40B4-BE49-F238E27FC236}">
                <a16:creationId xmlns:a16="http://schemas.microsoft.com/office/drawing/2014/main" id="{DD3DE23A-5569-9A66-5DDF-D1520202C6FC}"/>
              </a:ext>
            </a:extLst>
          </p:cNvPr>
          <p:cNvSpPr/>
          <p:nvPr/>
        </p:nvSpPr>
        <p:spPr>
          <a:xfrm>
            <a:off x="3886887" y="4023193"/>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51" name="Rectangle 50">
            <a:extLst>
              <a:ext uri="{FF2B5EF4-FFF2-40B4-BE49-F238E27FC236}">
                <a16:creationId xmlns:a16="http://schemas.microsoft.com/office/drawing/2014/main" id="{19762291-2C25-5548-8B80-7590807C0FB7}"/>
              </a:ext>
            </a:extLst>
          </p:cNvPr>
          <p:cNvSpPr/>
          <p:nvPr/>
        </p:nvSpPr>
        <p:spPr>
          <a:xfrm>
            <a:off x="3886887" y="4792607"/>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cxnSp>
        <p:nvCxnSpPr>
          <p:cNvPr id="52" name="Connector: Elbow 51">
            <a:extLst>
              <a:ext uri="{FF2B5EF4-FFF2-40B4-BE49-F238E27FC236}">
                <a16:creationId xmlns:a16="http://schemas.microsoft.com/office/drawing/2014/main" id="{54A6C251-57B7-A49F-0716-348C379919B4}"/>
              </a:ext>
            </a:extLst>
          </p:cNvPr>
          <p:cNvCxnSpPr>
            <a:cxnSpLocks/>
            <a:stCxn id="32" idx="3"/>
            <a:endCxn id="42" idx="1"/>
          </p:cNvCxnSpPr>
          <p:nvPr/>
        </p:nvCxnSpPr>
        <p:spPr>
          <a:xfrm>
            <a:off x="2180707" y="4107259"/>
            <a:ext cx="399027" cy="16519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Connector: Elbow 53">
            <a:extLst>
              <a:ext uri="{FF2B5EF4-FFF2-40B4-BE49-F238E27FC236}">
                <a16:creationId xmlns:a16="http://schemas.microsoft.com/office/drawing/2014/main" id="{FF12376A-0FA3-CC01-B74F-4AAA9D7D772C}"/>
              </a:ext>
            </a:extLst>
          </p:cNvPr>
          <p:cNvCxnSpPr>
            <a:cxnSpLocks/>
            <a:stCxn id="42" idx="3"/>
            <a:endCxn id="45" idx="1"/>
          </p:cNvCxnSpPr>
          <p:nvPr/>
        </p:nvCxnSpPr>
        <p:spPr>
          <a:xfrm flipV="1">
            <a:off x="3298438" y="3501858"/>
            <a:ext cx="587164" cy="770591"/>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Connector: Elbow 54">
            <a:extLst>
              <a:ext uri="{FF2B5EF4-FFF2-40B4-BE49-F238E27FC236}">
                <a16:creationId xmlns:a16="http://schemas.microsoft.com/office/drawing/2014/main" id="{BD65651A-2C9F-57A1-9151-3A9F0FE83994}"/>
              </a:ext>
            </a:extLst>
          </p:cNvPr>
          <p:cNvCxnSpPr>
            <a:cxnSpLocks/>
            <a:stCxn id="42" idx="3"/>
            <a:endCxn id="46" idx="1"/>
          </p:cNvCxnSpPr>
          <p:nvPr/>
        </p:nvCxnSpPr>
        <p:spPr>
          <a:xfrm flipV="1">
            <a:off x="3298438" y="4271272"/>
            <a:ext cx="588449" cy="117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Elbow 56">
            <a:extLst>
              <a:ext uri="{FF2B5EF4-FFF2-40B4-BE49-F238E27FC236}">
                <a16:creationId xmlns:a16="http://schemas.microsoft.com/office/drawing/2014/main" id="{2AD8B3AD-AD11-5DE3-2562-1DD43AA591C0}"/>
              </a:ext>
            </a:extLst>
          </p:cNvPr>
          <p:cNvCxnSpPr>
            <a:cxnSpLocks/>
            <a:stCxn id="42" idx="3"/>
            <a:endCxn id="51" idx="1"/>
          </p:cNvCxnSpPr>
          <p:nvPr/>
        </p:nvCxnSpPr>
        <p:spPr>
          <a:xfrm>
            <a:off x="3298438" y="4272449"/>
            <a:ext cx="588449" cy="76823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0" name="Connector: Elbow 59">
            <a:extLst>
              <a:ext uri="{FF2B5EF4-FFF2-40B4-BE49-F238E27FC236}">
                <a16:creationId xmlns:a16="http://schemas.microsoft.com/office/drawing/2014/main" id="{D866EA34-519D-EE78-CF5F-460FB03BB3F9}"/>
              </a:ext>
            </a:extLst>
          </p:cNvPr>
          <p:cNvCxnSpPr>
            <a:cxnSpLocks/>
            <a:stCxn id="45" idx="3"/>
            <a:endCxn id="27" idx="1"/>
          </p:cNvCxnSpPr>
          <p:nvPr/>
        </p:nvCxnSpPr>
        <p:spPr>
          <a:xfrm>
            <a:off x="4799066" y="3501858"/>
            <a:ext cx="1772141" cy="277501"/>
          </a:xfrm>
          <a:prstGeom prst="bentConnector3">
            <a:avLst>
              <a:gd name="adj1" fmla="val 371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Elbow 62">
            <a:extLst>
              <a:ext uri="{FF2B5EF4-FFF2-40B4-BE49-F238E27FC236}">
                <a16:creationId xmlns:a16="http://schemas.microsoft.com/office/drawing/2014/main" id="{DA317727-E4F4-BBD6-70BC-2DE254C6016D}"/>
              </a:ext>
            </a:extLst>
          </p:cNvPr>
          <p:cNvCxnSpPr>
            <a:cxnSpLocks/>
            <a:stCxn id="46" idx="3"/>
            <a:endCxn id="29" idx="1"/>
          </p:cNvCxnSpPr>
          <p:nvPr/>
        </p:nvCxnSpPr>
        <p:spPr>
          <a:xfrm>
            <a:off x="4800351" y="4271272"/>
            <a:ext cx="1782288" cy="286855"/>
          </a:xfrm>
          <a:prstGeom prst="bentConnector3">
            <a:avLst>
              <a:gd name="adj1" fmla="val 38524"/>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1" name="Connector: Elbow 70">
            <a:extLst>
              <a:ext uri="{FF2B5EF4-FFF2-40B4-BE49-F238E27FC236}">
                <a16:creationId xmlns:a16="http://schemas.microsoft.com/office/drawing/2014/main" id="{247F8733-5C3A-17EE-46EB-9824C2F809FA}"/>
              </a:ext>
            </a:extLst>
          </p:cNvPr>
          <p:cNvCxnSpPr>
            <a:cxnSpLocks/>
            <a:stCxn id="51" idx="3"/>
            <a:endCxn id="49" idx="1"/>
          </p:cNvCxnSpPr>
          <p:nvPr/>
        </p:nvCxnSpPr>
        <p:spPr>
          <a:xfrm>
            <a:off x="4800351" y="5040686"/>
            <a:ext cx="1770856" cy="307166"/>
          </a:xfrm>
          <a:prstGeom prst="bentConnector3">
            <a:avLst>
              <a:gd name="adj1" fmla="val 3845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Rectangle 55">
            <a:extLst>
              <a:ext uri="{FF2B5EF4-FFF2-40B4-BE49-F238E27FC236}">
                <a16:creationId xmlns:a16="http://schemas.microsoft.com/office/drawing/2014/main" id="{3F1E6875-97A8-9FF4-3008-9E42DFBDB042}"/>
              </a:ext>
            </a:extLst>
          </p:cNvPr>
          <p:cNvSpPr/>
          <p:nvPr/>
        </p:nvSpPr>
        <p:spPr>
          <a:xfrm>
            <a:off x="337751" y="372958"/>
            <a:ext cx="11516497" cy="6256442"/>
          </a:xfrm>
          <a:prstGeom prst="rect">
            <a:avLst/>
          </a:prstGeom>
          <a:solidFill>
            <a:schemeClr val="bg1">
              <a:lumMod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Trebuchet MS" panose="020B0603020202020204"/>
                <a:ea typeface="+mn-ea"/>
                <a:cs typeface="+mn-cs"/>
              </a:rPr>
              <a:t>STEPS</a:t>
            </a:r>
            <a:endParaRPr kumimoji="0" lang="en-US" sz="28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Create two security groups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mn-ea"/>
                <a:cs typeface="+mn-cs"/>
              </a:rPr>
              <a:t>One for the load balancer, accepting inbound traffic, Port 80 from anywhere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mn-ea"/>
                <a:cs typeface="+mn-cs"/>
              </a:rPr>
              <a:t>One for the service/containers, accepting inbound traffic from the load balancer</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Create a new service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Have it run three tasks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Create a load balancer for it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rPr>
              <a:t>Use the security group to allow traffic from ALB</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2715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What We’re Building</a:t>
            </a:r>
          </a:p>
        </p:txBody>
      </p:sp>
      <p:sp>
        <p:nvSpPr>
          <p:cNvPr id="5" name="Rectangle 4">
            <a:extLst>
              <a:ext uri="{FF2B5EF4-FFF2-40B4-BE49-F238E27FC236}">
                <a16:creationId xmlns:a16="http://schemas.microsoft.com/office/drawing/2014/main" id="{A58878D3-2C69-39D9-7F8D-012CD098E42A}"/>
              </a:ext>
            </a:extLst>
          </p:cNvPr>
          <p:cNvSpPr/>
          <p:nvPr/>
        </p:nvSpPr>
        <p:spPr>
          <a:xfrm>
            <a:off x="5265872" y="1558603"/>
            <a:ext cx="3950322"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5694597" y="1945128"/>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26518" y="1296011"/>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804" y="2070708"/>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6463417" y="213187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 </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t>
            </a:r>
            <a:r>
              <a:rPr kumimoji="0" lang="en-US" sz="1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Fargate</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47" name="Rectangle 46">
            <a:extLst>
              <a:ext uri="{FF2B5EF4-FFF2-40B4-BE49-F238E27FC236}">
                <a16:creationId xmlns:a16="http://schemas.microsoft.com/office/drawing/2014/main" id="{7B8178C7-8FAF-CE00-CD3D-143FA2FC348A}"/>
              </a:ext>
            </a:extLst>
          </p:cNvPr>
          <p:cNvSpPr/>
          <p:nvPr/>
        </p:nvSpPr>
        <p:spPr>
          <a:xfrm>
            <a:off x="6013232" y="2824502"/>
            <a:ext cx="2460315" cy="3083929"/>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6748172" y="2867875"/>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6571207" y="5019952"/>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375" y="520419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descr="Shape&#10;&#10;Description automatically generated with low confidence">
            <a:extLst>
              <a:ext uri="{FF2B5EF4-FFF2-40B4-BE49-F238E27FC236}">
                <a16:creationId xmlns:a16="http://schemas.microsoft.com/office/drawing/2014/main" id="{B34B00DF-3198-520D-31E1-3DD9EFE1F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00" y="5436601"/>
            <a:ext cx="677835" cy="677835"/>
          </a:xfrm>
          <a:prstGeom prst="rect">
            <a:avLst/>
          </a:prstGeom>
        </p:spPr>
      </p:pic>
      <p:cxnSp>
        <p:nvCxnSpPr>
          <p:cNvPr id="7" name="Connector: Elbow 6">
            <a:extLst>
              <a:ext uri="{FF2B5EF4-FFF2-40B4-BE49-F238E27FC236}">
                <a16:creationId xmlns:a16="http://schemas.microsoft.com/office/drawing/2014/main" id="{1D4C7BA3-5542-979B-E406-1778184BC4E1}"/>
              </a:ext>
            </a:extLst>
          </p:cNvPr>
          <p:cNvCxnSpPr>
            <a:cxnSpLocks/>
            <a:stCxn id="65" idx="3"/>
            <a:endCxn id="32" idx="1"/>
          </p:cNvCxnSpPr>
          <p:nvPr/>
        </p:nvCxnSpPr>
        <p:spPr>
          <a:xfrm flipV="1">
            <a:off x="1168735" y="4107259"/>
            <a:ext cx="244014" cy="166826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BA1209F5-5A34-462A-8DDB-FD3A0B519ACF}"/>
              </a:ext>
            </a:extLst>
          </p:cNvPr>
          <p:cNvSpPr txBox="1"/>
          <p:nvPr/>
        </p:nvSpPr>
        <p:spPr>
          <a:xfrm>
            <a:off x="769708" y="4667382"/>
            <a:ext cx="1410999"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Make request to load balancer</a:t>
            </a:r>
          </a:p>
        </p:txBody>
      </p:sp>
      <p:sp>
        <p:nvSpPr>
          <p:cNvPr id="66" name="TextBox 65">
            <a:extLst>
              <a:ext uri="{FF2B5EF4-FFF2-40B4-BE49-F238E27FC236}">
                <a16:creationId xmlns:a16="http://schemas.microsoft.com/office/drawing/2014/main" id="{7E1A6159-3142-88C7-7A5E-F341258BE802}"/>
              </a:ext>
            </a:extLst>
          </p:cNvPr>
          <p:cNvSpPr txBox="1"/>
          <p:nvPr/>
        </p:nvSpPr>
        <p:spPr>
          <a:xfrm>
            <a:off x="9711990" y="1380619"/>
            <a:ext cx="175975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Amazon ECR Public Gallery</a:t>
            </a:r>
          </a:p>
        </p:txBody>
      </p:sp>
      <p:pic>
        <p:nvPicPr>
          <p:cNvPr id="67" name="Picture 66" descr="A picture containing text, tableware, plate, dishware&#10;&#10;Description automatically generated">
            <a:extLst>
              <a:ext uri="{FF2B5EF4-FFF2-40B4-BE49-F238E27FC236}">
                <a16:creationId xmlns:a16="http://schemas.microsoft.com/office/drawing/2014/main" id="{1A311E10-8407-F86C-53F8-7C63A4982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413" y="840430"/>
            <a:ext cx="814463" cy="487320"/>
          </a:xfrm>
          <a:prstGeom prst="rect">
            <a:avLst/>
          </a:prstGeom>
        </p:spPr>
      </p:pic>
      <p:sp>
        <p:nvSpPr>
          <p:cNvPr id="68" name="Rectangle 67">
            <a:extLst>
              <a:ext uri="{FF2B5EF4-FFF2-40B4-BE49-F238E27FC236}">
                <a16:creationId xmlns:a16="http://schemas.microsoft.com/office/drawing/2014/main" id="{F3D8B839-D4F9-BD4D-216A-D2C9E6CFA534}"/>
              </a:ext>
            </a:extLst>
          </p:cNvPr>
          <p:cNvSpPr/>
          <p:nvPr/>
        </p:nvSpPr>
        <p:spPr>
          <a:xfrm>
            <a:off x="9541042" y="642492"/>
            <a:ext cx="2052112" cy="21473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50" name="Picture 49" descr="A green and black logo&#10;&#10;Description automatically generated with low confidence">
            <a:extLst>
              <a:ext uri="{FF2B5EF4-FFF2-40B4-BE49-F238E27FC236}">
                <a16:creationId xmlns:a16="http://schemas.microsoft.com/office/drawing/2014/main" id="{D2552F7A-CC27-40AD-9797-578603D75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1990" y="2277408"/>
            <a:ext cx="1163618" cy="238013"/>
          </a:xfrm>
          <a:prstGeom prst="rect">
            <a:avLst/>
          </a:prstGeom>
        </p:spPr>
      </p:pic>
      <p:pic>
        <p:nvPicPr>
          <p:cNvPr id="69" name="Graphic 32">
            <a:extLst>
              <a:ext uri="{FF2B5EF4-FFF2-40B4-BE49-F238E27FC236}">
                <a16:creationId xmlns:a16="http://schemas.microsoft.com/office/drawing/2014/main" id="{2DF4F9BA-4E96-75AE-BFDC-288C54FD5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0223" y="219209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Connector: Elbow 69">
            <a:extLst>
              <a:ext uri="{FF2B5EF4-FFF2-40B4-BE49-F238E27FC236}">
                <a16:creationId xmlns:a16="http://schemas.microsoft.com/office/drawing/2014/main" id="{7FEA1BBC-B220-C4AE-DAD4-D9227E841216}"/>
              </a:ext>
            </a:extLst>
          </p:cNvPr>
          <p:cNvCxnSpPr>
            <a:cxnSpLocks/>
            <a:stCxn id="48" idx="3"/>
            <a:endCxn id="68" idx="1"/>
          </p:cNvCxnSpPr>
          <p:nvPr/>
        </p:nvCxnSpPr>
        <p:spPr>
          <a:xfrm flipV="1">
            <a:off x="7762955" y="1716173"/>
            <a:ext cx="1778087" cy="1355589"/>
          </a:xfrm>
          <a:prstGeom prst="bentConnector3">
            <a:avLst>
              <a:gd name="adj1" fmla="val 69623"/>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Rectangle 26">
            <a:extLst>
              <a:ext uri="{FF2B5EF4-FFF2-40B4-BE49-F238E27FC236}">
                <a16:creationId xmlns:a16="http://schemas.microsoft.com/office/drawing/2014/main" id="{FCC782B3-7DC5-3C44-FB88-D2B1F126D00A}"/>
              </a:ext>
            </a:extLst>
          </p:cNvPr>
          <p:cNvSpPr/>
          <p:nvPr/>
        </p:nvSpPr>
        <p:spPr>
          <a:xfrm>
            <a:off x="6571207" y="3451459"/>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28" name="Graphic 32">
            <a:extLst>
              <a:ext uri="{FF2B5EF4-FFF2-40B4-BE49-F238E27FC236}">
                <a16:creationId xmlns:a16="http://schemas.microsoft.com/office/drawing/2014/main" id="{734B07E1-7023-9052-9896-60785F3EE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549" y="363992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9C1FEFE5-05BE-7372-7032-9C67C24325BE}"/>
              </a:ext>
            </a:extLst>
          </p:cNvPr>
          <p:cNvSpPr/>
          <p:nvPr/>
        </p:nvSpPr>
        <p:spPr>
          <a:xfrm>
            <a:off x="6582639" y="4230227"/>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0" name="Graphic 32">
            <a:extLst>
              <a:ext uri="{FF2B5EF4-FFF2-40B4-BE49-F238E27FC236}">
                <a16:creationId xmlns:a16="http://schemas.microsoft.com/office/drawing/2014/main" id="{F62640F9-1C2E-8859-DC8C-3C12BCEE2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329" y="442024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8">
            <a:extLst>
              <a:ext uri="{FF2B5EF4-FFF2-40B4-BE49-F238E27FC236}">
                <a16:creationId xmlns:a16="http://schemas.microsoft.com/office/drawing/2014/main" id="{4DBA69C6-EFE9-2AE3-6DE5-D0A649B5CE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2749" y="3723280"/>
            <a:ext cx="767958" cy="76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0EC4432D-6950-1612-88EC-3AA447C59A3A}"/>
              </a:ext>
            </a:extLst>
          </p:cNvPr>
          <p:cNvSpPr txBox="1"/>
          <p:nvPr/>
        </p:nvSpPr>
        <p:spPr>
          <a:xfrm>
            <a:off x="1201269" y="3547136"/>
            <a:ext cx="1190917" cy="18960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sp>
        <p:nvSpPr>
          <p:cNvPr id="42" name="Rectangle 41">
            <a:extLst>
              <a:ext uri="{FF2B5EF4-FFF2-40B4-BE49-F238E27FC236}">
                <a16:creationId xmlns:a16="http://schemas.microsoft.com/office/drawing/2014/main" id="{EBE2F99D-163C-CD6E-0A86-BF1B99A586DE}"/>
              </a:ext>
            </a:extLst>
          </p:cNvPr>
          <p:cNvSpPr/>
          <p:nvPr/>
        </p:nvSpPr>
        <p:spPr>
          <a:xfrm>
            <a:off x="2579734" y="3835897"/>
            <a:ext cx="718704" cy="873104"/>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Listener</a:t>
            </a:r>
          </a:p>
        </p:txBody>
      </p:sp>
      <p:sp>
        <p:nvSpPr>
          <p:cNvPr id="44" name="Rectangle 43">
            <a:extLst>
              <a:ext uri="{FF2B5EF4-FFF2-40B4-BE49-F238E27FC236}">
                <a16:creationId xmlns:a16="http://schemas.microsoft.com/office/drawing/2014/main" id="{058717EB-9EA5-6D37-F29C-836AC895B297}"/>
              </a:ext>
            </a:extLst>
          </p:cNvPr>
          <p:cNvSpPr/>
          <p:nvPr/>
        </p:nvSpPr>
        <p:spPr>
          <a:xfrm>
            <a:off x="3748161" y="2728257"/>
            <a:ext cx="1190917" cy="2789715"/>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Target </a:t>
            </a:r>
            <a:b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b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Group</a:t>
            </a:r>
          </a:p>
        </p:txBody>
      </p:sp>
      <p:sp>
        <p:nvSpPr>
          <p:cNvPr id="45" name="Rectangle 44">
            <a:extLst>
              <a:ext uri="{FF2B5EF4-FFF2-40B4-BE49-F238E27FC236}">
                <a16:creationId xmlns:a16="http://schemas.microsoft.com/office/drawing/2014/main" id="{B6F0B25E-D38D-8D2F-B22E-DE58678EE663}"/>
              </a:ext>
            </a:extLst>
          </p:cNvPr>
          <p:cNvSpPr/>
          <p:nvPr/>
        </p:nvSpPr>
        <p:spPr>
          <a:xfrm>
            <a:off x="3885602" y="3253779"/>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46" name="Rectangle 45">
            <a:extLst>
              <a:ext uri="{FF2B5EF4-FFF2-40B4-BE49-F238E27FC236}">
                <a16:creationId xmlns:a16="http://schemas.microsoft.com/office/drawing/2014/main" id="{DD3DE23A-5569-9A66-5DDF-D1520202C6FC}"/>
              </a:ext>
            </a:extLst>
          </p:cNvPr>
          <p:cNvSpPr/>
          <p:nvPr/>
        </p:nvSpPr>
        <p:spPr>
          <a:xfrm>
            <a:off x="3886887" y="4023193"/>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51" name="Rectangle 50">
            <a:extLst>
              <a:ext uri="{FF2B5EF4-FFF2-40B4-BE49-F238E27FC236}">
                <a16:creationId xmlns:a16="http://schemas.microsoft.com/office/drawing/2014/main" id="{19762291-2C25-5548-8B80-7590807C0FB7}"/>
              </a:ext>
            </a:extLst>
          </p:cNvPr>
          <p:cNvSpPr/>
          <p:nvPr/>
        </p:nvSpPr>
        <p:spPr>
          <a:xfrm>
            <a:off x="3886887" y="4792607"/>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cxnSp>
        <p:nvCxnSpPr>
          <p:cNvPr id="52" name="Connector: Elbow 51">
            <a:extLst>
              <a:ext uri="{FF2B5EF4-FFF2-40B4-BE49-F238E27FC236}">
                <a16:creationId xmlns:a16="http://schemas.microsoft.com/office/drawing/2014/main" id="{54A6C251-57B7-A49F-0716-348C379919B4}"/>
              </a:ext>
            </a:extLst>
          </p:cNvPr>
          <p:cNvCxnSpPr>
            <a:cxnSpLocks/>
            <a:stCxn id="32" idx="3"/>
            <a:endCxn id="42" idx="1"/>
          </p:cNvCxnSpPr>
          <p:nvPr/>
        </p:nvCxnSpPr>
        <p:spPr>
          <a:xfrm>
            <a:off x="2180707" y="4107259"/>
            <a:ext cx="399027" cy="16519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Connector: Elbow 53">
            <a:extLst>
              <a:ext uri="{FF2B5EF4-FFF2-40B4-BE49-F238E27FC236}">
                <a16:creationId xmlns:a16="http://schemas.microsoft.com/office/drawing/2014/main" id="{FF12376A-0FA3-CC01-B74F-4AAA9D7D772C}"/>
              </a:ext>
            </a:extLst>
          </p:cNvPr>
          <p:cNvCxnSpPr>
            <a:cxnSpLocks/>
            <a:stCxn id="42" idx="3"/>
            <a:endCxn id="45" idx="1"/>
          </p:cNvCxnSpPr>
          <p:nvPr/>
        </p:nvCxnSpPr>
        <p:spPr>
          <a:xfrm flipV="1">
            <a:off x="3298438" y="3501858"/>
            <a:ext cx="587164" cy="770591"/>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Connector: Elbow 54">
            <a:extLst>
              <a:ext uri="{FF2B5EF4-FFF2-40B4-BE49-F238E27FC236}">
                <a16:creationId xmlns:a16="http://schemas.microsoft.com/office/drawing/2014/main" id="{BD65651A-2C9F-57A1-9151-3A9F0FE83994}"/>
              </a:ext>
            </a:extLst>
          </p:cNvPr>
          <p:cNvCxnSpPr>
            <a:cxnSpLocks/>
            <a:stCxn id="42" idx="3"/>
            <a:endCxn id="46" idx="1"/>
          </p:cNvCxnSpPr>
          <p:nvPr/>
        </p:nvCxnSpPr>
        <p:spPr>
          <a:xfrm flipV="1">
            <a:off x="3298438" y="4271272"/>
            <a:ext cx="588449" cy="117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Elbow 56">
            <a:extLst>
              <a:ext uri="{FF2B5EF4-FFF2-40B4-BE49-F238E27FC236}">
                <a16:creationId xmlns:a16="http://schemas.microsoft.com/office/drawing/2014/main" id="{2AD8B3AD-AD11-5DE3-2562-1DD43AA591C0}"/>
              </a:ext>
            </a:extLst>
          </p:cNvPr>
          <p:cNvCxnSpPr>
            <a:cxnSpLocks/>
            <a:stCxn id="42" idx="3"/>
            <a:endCxn id="51" idx="1"/>
          </p:cNvCxnSpPr>
          <p:nvPr/>
        </p:nvCxnSpPr>
        <p:spPr>
          <a:xfrm>
            <a:off x="3298438" y="4272449"/>
            <a:ext cx="588449" cy="76823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0" name="Connector: Elbow 59">
            <a:extLst>
              <a:ext uri="{FF2B5EF4-FFF2-40B4-BE49-F238E27FC236}">
                <a16:creationId xmlns:a16="http://schemas.microsoft.com/office/drawing/2014/main" id="{D866EA34-519D-EE78-CF5F-460FB03BB3F9}"/>
              </a:ext>
            </a:extLst>
          </p:cNvPr>
          <p:cNvCxnSpPr>
            <a:cxnSpLocks/>
            <a:stCxn id="45" idx="3"/>
            <a:endCxn id="27" idx="1"/>
          </p:cNvCxnSpPr>
          <p:nvPr/>
        </p:nvCxnSpPr>
        <p:spPr>
          <a:xfrm>
            <a:off x="4799066" y="3501858"/>
            <a:ext cx="1772141" cy="277501"/>
          </a:xfrm>
          <a:prstGeom prst="bentConnector3">
            <a:avLst>
              <a:gd name="adj1" fmla="val 371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Elbow 62">
            <a:extLst>
              <a:ext uri="{FF2B5EF4-FFF2-40B4-BE49-F238E27FC236}">
                <a16:creationId xmlns:a16="http://schemas.microsoft.com/office/drawing/2014/main" id="{DA317727-E4F4-BBD6-70BC-2DE254C6016D}"/>
              </a:ext>
            </a:extLst>
          </p:cNvPr>
          <p:cNvCxnSpPr>
            <a:cxnSpLocks/>
            <a:stCxn id="46" idx="3"/>
            <a:endCxn id="29" idx="1"/>
          </p:cNvCxnSpPr>
          <p:nvPr/>
        </p:nvCxnSpPr>
        <p:spPr>
          <a:xfrm>
            <a:off x="4800351" y="4271272"/>
            <a:ext cx="1782288" cy="286855"/>
          </a:xfrm>
          <a:prstGeom prst="bentConnector3">
            <a:avLst>
              <a:gd name="adj1" fmla="val 38524"/>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1" name="Connector: Elbow 70">
            <a:extLst>
              <a:ext uri="{FF2B5EF4-FFF2-40B4-BE49-F238E27FC236}">
                <a16:creationId xmlns:a16="http://schemas.microsoft.com/office/drawing/2014/main" id="{247F8733-5C3A-17EE-46EB-9824C2F809FA}"/>
              </a:ext>
            </a:extLst>
          </p:cNvPr>
          <p:cNvCxnSpPr>
            <a:cxnSpLocks/>
            <a:stCxn id="51" idx="3"/>
            <a:endCxn id="49" idx="1"/>
          </p:cNvCxnSpPr>
          <p:nvPr/>
        </p:nvCxnSpPr>
        <p:spPr>
          <a:xfrm>
            <a:off x="4800351" y="5040686"/>
            <a:ext cx="1770856" cy="307166"/>
          </a:xfrm>
          <a:prstGeom prst="bentConnector3">
            <a:avLst>
              <a:gd name="adj1" fmla="val 3845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9" name="Rectangle 38">
            <a:extLst>
              <a:ext uri="{FF2B5EF4-FFF2-40B4-BE49-F238E27FC236}">
                <a16:creationId xmlns:a16="http://schemas.microsoft.com/office/drawing/2014/main" id="{18B79AF8-ED80-1C2C-6F49-2E5898F25E51}"/>
              </a:ext>
            </a:extLst>
          </p:cNvPr>
          <p:cNvSpPr/>
          <p:nvPr/>
        </p:nvSpPr>
        <p:spPr>
          <a:xfrm>
            <a:off x="1411942" y="3816853"/>
            <a:ext cx="162968" cy="49876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41" name="Arrow: Right 40">
            <a:extLst>
              <a:ext uri="{FF2B5EF4-FFF2-40B4-BE49-F238E27FC236}">
                <a16:creationId xmlns:a16="http://schemas.microsoft.com/office/drawing/2014/main" id="{0EF803D5-8DE2-3CB1-C4D7-7C76DAAC7A9F}"/>
              </a:ext>
            </a:extLst>
          </p:cNvPr>
          <p:cNvSpPr/>
          <p:nvPr/>
        </p:nvSpPr>
        <p:spPr>
          <a:xfrm rot="2100656" flipH="1">
            <a:off x="1231112" y="4345980"/>
            <a:ext cx="3466642" cy="1885568"/>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Security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Inbound Port 80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Trebuchet MS" panose="020B0603020202020204"/>
                <a:ea typeface="+mn-ea"/>
                <a:cs typeface="+mn-cs"/>
              </a:rPr>
              <a:t>“</a:t>
            </a:r>
            <a:r>
              <a:rPr kumimoji="0" lang="en-US" sz="1200" b="0" i="0" u="none" strike="noStrike" kern="1200" cap="none" spc="0" normalizeH="0" baseline="0" noProof="0" dirty="0" err="1">
                <a:ln>
                  <a:noFill/>
                </a:ln>
                <a:solidFill>
                  <a:srgbClr val="FFFFFF"/>
                </a:solidFill>
                <a:effectLst/>
                <a:uLnTx/>
                <a:uFillTx/>
                <a:latin typeface="Trebuchet MS" panose="020B0603020202020204"/>
                <a:ea typeface="+mn-ea"/>
                <a:cs typeface="+mn-cs"/>
              </a:rPr>
              <a:t>ApplicationLoadBalancerSecurityGroup</a:t>
            </a:r>
            <a:r>
              <a:rPr kumimoji="0" lang="en-US" sz="1200" b="0" i="0" u="none" strike="noStrike" kern="1200" cap="none" spc="0" normalizeH="0" baseline="0" noProof="0" dirty="0">
                <a:ln>
                  <a:noFill/>
                </a:ln>
                <a:solidFill>
                  <a:srgbClr val="FFFFFF"/>
                </a:solidFill>
                <a:effectLst/>
                <a:uLnTx/>
                <a:uFillTx/>
                <a:latin typeface="Trebuchet MS" panose="020B0603020202020204"/>
                <a:ea typeface="+mn-ea"/>
                <a:cs typeface="+mn-cs"/>
              </a:rPr>
              <a:t>”</a:t>
            </a:r>
          </a:p>
        </p:txBody>
      </p:sp>
      <p:sp>
        <p:nvSpPr>
          <p:cNvPr id="43" name="Rectangle 42">
            <a:extLst>
              <a:ext uri="{FF2B5EF4-FFF2-40B4-BE49-F238E27FC236}">
                <a16:creationId xmlns:a16="http://schemas.microsoft.com/office/drawing/2014/main" id="{31EE53AE-386D-2A2F-9DF5-F78D879A99E2}"/>
              </a:ext>
            </a:extLst>
          </p:cNvPr>
          <p:cNvSpPr/>
          <p:nvPr/>
        </p:nvSpPr>
        <p:spPr>
          <a:xfrm>
            <a:off x="5908156" y="4130431"/>
            <a:ext cx="251600" cy="76805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58" name="Arrow: Right 57">
            <a:extLst>
              <a:ext uri="{FF2B5EF4-FFF2-40B4-BE49-F238E27FC236}">
                <a16:creationId xmlns:a16="http://schemas.microsoft.com/office/drawing/2014/main" id="{4A94316B-9DDB-C099-0846-2FED48045659}"/>
              </a:ext>
            </a:extLst>
          </p:cNvPr>
          <p:cNvSpPr/>
          <p:nvPr/>
        </p:nvSpPr>
        <p:spPr>
          <a:xfrm flipH="1">
            <a:off x="6211688" y="3429000"/>
            <a:ext cx="4391013" cy="221831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Security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Inbound from Load Balancer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a:t>
            </a:r>
            <a:r>
              <a:rPr kumimoji="0" lang="en-US" sz="1800" b="0" i="0" u="none" strike="noStrike" kern="1200" cap="none" spc="0" normalizeH="0" baseline="0" noProof="0" dirty="0" err="1">
                <a:ln>
                  <a:noFill/>
                </a:ln>
                <a:solidFill>
                  <a:srgbClr val="FFFFFF"/>
                </a:solidFill>
                <a:effectLst/>
                <a:uLnTx/>
                <a:uFillTx/>
                <a:latin typeface="Trebuchet MS" panose="020B0603020202020204"/>
                <a:ea typeface="+mn-ea"/>
                <a:cs typeface="+mn-cs"/>
              </a:rPr>
              <a:t>ContainerFromALBSecurityGroup</a:t>
            </a:r>
            <a:r>
              <a:rPr kumimoji="0" lang="en-US" sz="1800" b="0" i="0" u="none" strike="noStrike" kern="1200" cap="none" spc="0" normalizeH="0" baseline="0" noProof="0" dirty="0">
                <a:ln>
                  <a:noFill/>
                </a:ln>
                <a:solidFill>
                  <a:srgbClr val="FFFFFF"/>
                </a:solidFill>
                <a:effectLst/>
                <a:uLnTx/>
                <a:uFillTx/>
                <a:latin typeface="Trebuchet MS" panose="020B0603020202020204"/>
                <a:ea typeface="+mn-ea"/>
                <a:cs typeface="+mn-cs"/>
              </a:rPr>
              <a:t>”</a:t>
            </a:r>
          </a:p>
        </p:txBody>
      </p:sp>
    </p:spTree>
    <p:extLst>
      <p:ext uri="{BB962C8B-B14F-4D97-AF65-F5344CB8AC3E}">
        <p14:creationId xmlns:p14="http://schemas.microsoft.com/office/powerpoint/2010/main" val="305761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What We Built!</a:t>
            </a:r>
          </a:p>
        </p:txBody>
      </p:sp>
      <p:sp>
        <p:nvSpPr>
          <p:cNvPr id="5" name="Rectangle 4">
            <a:extLst>
              <a:ext uri="{FF2B5EF4-FFF2-40B4-BE49-F238E27FC236}">
                <a16:creationId xmlns:a16="http://schemas.microsoft.com/office/drawing/2014/main" id="{A58878D3-2C69-39D9-7F8D-012CD098E42A}"/>
              </a:ext>
            </a:extLst>
          </p:cNvPr>
          <p:cNvSpPr/>
          <p:nvPr/>
        </p:nvSpPr>
        <p:spPr>
          <a:xfrm>
            <a:off x="5265872" y="1558603"/>
            <a:ext cx="3950322"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5694597" y="1945128"/>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5026518" y="1296011"/>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804" y="2070708"/>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6463417" y="2131879"/>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 </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(using </a:t>
            </a:r>
            <a:r>
              <a:rPr kumimoji="0" lang="en-US" sz="1200" b="0" i="0" u="none" strike="noStrike" kern="1200" cap="none" spc="0" normalizeH="0" baseline="0" noProof="0" dirty="0" err="1">
                <a:ln>
                  <a:noFill/>
                </a:ln>
                <a:solidFill>
                  <a:srgbClr val="E5E5E5">
                    <a:lumMod val="10000"/>
                  </a:srgbClr>
                </a:solidFill>
                <a:effectLst/>
                <a:uLnTx/>
                <a:uFillTx/>
                <a:latin typeface="Trebuchet MS" panose="020B0603020202020204"/>
                <a:ea typeface="PS TT Commons" charset="0"/>
                <a:cs typeface="PS TT Commons" charset="0"/>
              </a:rPr>
              <a:t>Fargate</a:t>
            </a:r>
            <a:r>
              <a:rPr kumimoji="0" lang="en-US" sz="12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t>
            </a:r>
            <a:endPar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p:txBody>
      </p:sp>
      <p:sp>
        <p:nvSpPr>
          <p:cNvPr id="47" name="Rectangle 46">
            <a:extLst>
              <a:ext uri="{FF2B5EF4-FFF2-40B4-BE49-F238E27FC236}">
                <a16:creationId xmlns:a16="http://schemas.microsoft.com/office/drawing/2014/main" id="{7B8178C7-8FAF-CE00-CD3D-143FA2FC348A}"/>
              </a:ext>
            </a:extLst>
          </p:cNvPr>
          <p:cNvSpPr/>
          <p:nvPr/>
        </p:nvSpPr>
        <p:spPr>
          <a:xfrm>
            <a:off x="6013232" y="2824502"/>
            <a:ext cx="2460315" cy="3083929"/>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6748172" y="2867875"/>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6571207" y="5019952"/>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375" y="520419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descr="Shape&#10;&#10;Description automatically generated with low confidence">
            <a:extLst>
              <a:ext uri="{FF2B5EF4-FFF2-40B4-BE49-F238E27FC236}">
                <a16:creationId xmlns:a16="http://schemas.microsoft.com/office/drawing/2014/main" id="{B34B00DF-3198-520D-31E1-3DD9EFE1F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00" y="5436601"/>
            <a:ext cx="677835" cy="677835"/>
          </a:xfrm>
          <a:prstGeom prst="rect">
            <a:avLst/>
          </a:prstGeom>
        </p:spPr>
      </p:pic>
      <p:cxnSp>
        <p:nvCxnSpPr>
          <p:cNvPr id="7" name="Connector: Elbow 6">
            <a:extLst>
              <a:ext uri="{FF2B5EF4-FFF2-40B4-BE49-F238E27FC236}">
                <a16:creationId xmlns:a16="http://schemas.microsoft.com/office/drawing/2014/main" id="{1D4C7BA3-5542-979B-E406-1778184BC4E1}"/>
              </a:ext>
            </a:extLst>
          </p:cNvPr>
          <p:cNvCxnSpPr>
            <a:cxnSpLocks/>
            <a:stCxn id="65" idx="3"/>
            <a:endCxn id="32" idx="1"/>
          </p:cNvCxnSpPr>
          <p:nvPr/>
        </p:nvCxnSpPr>
        <p:spPr>
          <a:xfrm flipV="1">
            <a:off x="1168735" y="4107259"/>
            <a:ext cx="244014" cy="166826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BA1209F5-5A34-462A-8DDB-FD3A0B519ACF}"/>
              </a:ext>
            </a:extLst>
          </p:cNvPr>
          <p:cNvSpPr txBox="1"/>
          <p:nvPr/>
        </p:nvSpPr>
        <p:spPr>
          <a:xfrm>
            <a:off x="769708" y="4667382"/>
            <a:ext cx="1410999" cy="498759"/>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Make request to load balancer</a:t>
            </a:r>
          </a:p>
        </p:txBody>
      </p:sp>
      <p:sp>
        <p:nvSpPr>
          <p:cNvPr id="66" name="TextBox 65">
            <a:extLst>
              <a:ext uri="{FF2B5EF4-FFF2-40B4-BE49-F238E27FC236}">
                <a16:creationId xmlns:a16="http://schemas.microsoft.com/office/drawing/2014/main" id="{7E1A6159-3142-88C7-7A5E-F341258BE802}"/>
              </a:ext>
            </a:extLst>
          </p:cNvPr>
          <p:cNvSpPr txBox="1"/>
          <p:nvPr/>
        </p:nvSpPr>
        <p:spPr>
          <a:xfrm>
            <a:off x="9711990" y="1380619"/>
            <a:ext cx="175975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Amazon ECR Public Gallery</a:t>
            </a:r>
          </a:p>
        </p:txBody>
      </p:sp>
      <p:pic>
        <p:nvPicPr>
          <p:cNvPr id="67" name="Picture 66" descr="A picture containing text, tableware, plate, dishware&#10;&#10;Description automatically generated">
            <a:extLst>
              <a:ext uri="{FF2B5EF4-FFF2-40B4-BE49-F238E27FC236}">
                <a16:creationId xmlns:a16="http://schemas.microsoft.com/office/drawing/2014/main" id="{1A311E10-8407-F86C-53F8-7C63A4982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413" y="840430"/>
            <a:ext cx="814463" cy="487320"/>
          </a:xfrm>
          <a:prstGeom prst="rect">
            <a:avLst/>
          </a:prstGeom>
        </p:spPr>
      </p:pic>
      <p:sp>
        <p:nvSpPr>
          <p:cNvPr id="68" name="Rectangle 67">
            <a:extLst>
              <a:ext uri="{FF2B5EF4-FFF2-40B4-BE49-F238E27FC236}">
                <a16:creationId xmlns:a16="http://schemas.microsoft.com/office/drawing/2014/main" id="{F3D8B839-D4F9-BD4D-216A-D2C9E6CFA534}"/>
              </a:ext>
            </a:extLst>
          </p:cNvPr>
          <p:cNvSpPr/>
          <p:nvPr/>
        </p:nvSpPr>
        <p:spPr>
          <a:xfrm>
            <a:off x="9541042" y="642492"/>
            <a:ext cx="2052112" cy="21473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50" name="Picture 49" descr="A green and black logo&#10;&#10;Description automatically generated with low confidence">
            <a:extLst>
              <a:ext uri="{FF2B5EF4-FFF2-40B4-BE49-F238E27FC236}">
                <a16:creationId xmlns:a16="http://schemas.microsoft.com/office/drawing/2014/main" id="{D2552F7A-CC27-40AD-9797-578603D75F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1990" y="2277408"/>
            <a:ext cx="1163618" cy="238013"/>
          </a:xfrm>
          <a:prstGeom prst="rect">
            <a:avLst/>
          </a:prstGeom>
        </p:spPr>
      </p:pic>
      <p:pic>
        <p:nvPicPr>
          <p:cNvPr id="69" name="Graphic 32">
            <a:extLst>
              <a:ext uri="{FF2B5EF4-FFF2-40B4-BE49-F238E27FC236}">
                <a16:creationId xmlns:a16="http://schemas.microsoft.com/office/drawing/2014/main" id="{2DF4F9BA-4E96-75AE-BFDC-288C54FD5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0223" y="219209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Connector: Elbow 69">
            <a:extLst>
              <a:ext uri="{FF2B5EF4-FFF2-40B4-BE49-F238E27FC236}">
                <a16:creationId xmlns:a16="http://schemas.microsoft.com/office/drawing/2014/main" id="{7FEA1BBC-B220-C4AE-DAD4-D9227E841216}"/>
              </a:ext>
            </a:extLst>
          </p:cNvPr>
          <p:cNvCxnSpPr>
            <a:cxnSpLocks/>
            <a:stCxn id="48" idx="3"/>
            <a:endCxn id="68" idx="1"/>
          </p:cNvCxnSpPr>
          <p:nvPr/>
        </p:nvCxnSpPr>
        <p:spPr>
          <a:xfrm flipV="1">
            <a:off x="7762955" y="1716173"/>
            <a:ext cx="1778087" cy="1355589"/>
          </a:xfrm>
          <a:prstGeom prst="bentConnector3">
            <a:avLst>
              <a:gd name="adj1" fmla="val 69623"/>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7" name="Rectangle 26">
            <a:extLst>
              <a:ext uri="{FF2B5EF4-FFF2-40B4-BE49-F238E27FC236}">
                <a16:creationId xmlns:a16="http://schemas.microsoft.com/office/drawing/2014/main" id="{FCC782B3-7DC5-3C44-FB88-D2B1F126D00A}"/>
              </a:ext>
            </a:extLst>
          </p:cNvPr>
          <p:cNvSpPr/>
          <p:nvPr/>
        </p:nvSpPr>
        <p:spPr>
          <a:xfrm>
            <a:off x="6571207" y="3451459"/>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28" name="Graphic 32">
            <a:extLst>
              <a:ext uri="{FF2B5EF4-FFF2-40B4-BE49-F238E27FC236}">
                <a16:creationId xmlns:a16="http://schemas.microsoft.com/office/drawing/2014/main" id="{734B07E1-7023-9052-9896-60785F3EE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549" y="363992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9C1FEFE5-05BE-7372-7032-9C67C24325BE}"/>
              </a:ext>
            </a:extLst>
          </p:cNvPr>
          <p:cNvSpPr/>
          <p:nvPr/>
        </p:nvSpPr>
        <p:spPr>
          <a:xfrm>
            <a:off x="6582639" y="4230227"/>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0" name="Graphic 32">
            <a:extLst>
              <a:ext uri="{FF2B5EF4-FFF2-40B4-BE49-F238E27FC236}">
                <a16:creationId xmlns:a16="http://schemas.microsoft.com/office/drawing/2014/main" id="{F62640F9-1C2E-8859-DC8C-3C12BCEE2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329" y="4420240"/>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8">
            <a:extLst>
              <a:ext uri="{FF2B5EF4-FFF2-40B4-BE49-F238E27FC236}">
                <a16:creationId xmlns:a16="http://schemas.microsoft.com/office/drawing/2014/main" id="{4DBA69C6-EFE9-2AE3-6DE5-D0A649B5CE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2749" y="3723280"/>
            <a:ext cx="767958" cy="76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0EC4432D-6950-1612-88EC-3AA447C59A3A}"/>
              </a:ext>
            </a:extLst>
          </p:cNvPr>
          <p:cNvSpPr txBox="1"/>
          <p:nvPr/>
        </p:nvSpPr>
        <p:spPr>
          <a:xfrm>
            <a:off x="1201269" y="3547136"/>
            <a:ext cx="1190917" cy="189602"/>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sp>
        <p:nvSpPr>
          <p:cNvPr id="42" name="Rectangle 41">
            <a:extLst>
              <a:ext uri="{FF2B5EF4-FFF2-40B4-BE49-F238E27FC236}">
                <a16:creationId xmlns:a16="http://schemas.microsoft.com/office/drawing/2014/main" id="{EBE2F99D-163C-CD6E-0A86-BF1B99A586DE}"/>
              </a:ext>
            </a:extLst>
          </p:cNvPr>
          <p:cNvSpPr/>
          <p:nvPr/>
        </p:nvSpPr>
        <p:spPr>
          <a:xfrm>
            <a:off x="2579734" y="3835897"/>
            <a:ext cx="718704" cy="873104"/>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Listener</a:t>
            </a:r>
          </a:p>
        </p:txBody>
      </p:sp>
      <p:sp>
        <p:nvSpPr>
          <p:cNvPr id="44" name="Rectangle 43">
            <a:extLst>
              <a:ext uri="{FF2B5EF4-FFF2-40B4-BE49-F238E27FC236}">
                <a16:creationId xmlns:a16="http://schemas.microsoft.com/office/drawing/2014/main" id="{058717EB-9EA5-6D37-F29C-836AC895B297}"/>
              </a:ext>
            </a:extLst>
          </p:cNvPr>
          <p:cNvSpPr/>
          <p:nvPr/>
        </p:nvSpPr>
        <p:spPr>
          <a:xfrm>
            <a:off x="3748161" y="2728257"/>
            <a:ext cx="1190917" cy="2789715"/>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Target </a:t>
            </a:r>
            <a:b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br>
            <a:r>
              <a:rPr kumimoji="0" lang="en-US" sz="1200" b="0" i="0" u="none" strike="noStrike" kern="1200" cap="none" spc="0" normalizeH="0" baseline="0" noProof="0" dirty="0">
                <a:ln>
                  <a:noFill/>
                </a:ln>
                <a:solidFill>
                  <a:srgbClr val="404040"/>
                </a:solidFill>
                <a:effectLst/>
                <a:uLnTx/>
                <a:uFillTx/>
                <a:latin typeface="Trebuchet MS" panose="020B0603020202020204"/>
                <a:ea typeface="+mn-ea"/>
                <a:cs typeface="+mn-cs"/>
              </a:rPr>
              <a:t>Group</a:t>
            </a:r>
          </a:p>
        </p:txBody>
      </p:sp>
      <p:sp>
        <p:nvSpPr>
          <p:cNvPr id="45" name="Rectangle 44">
            <a:extLst>
              <a:ext uri="{FF2B5EF4-FFF2-40B4-BE49-F238E27FC236}">
                <a16:creationId xmlns:a16="http://schemas.microsoft.com/office/drawing/2014/main" id="{B6F0B25E-D38D-8D2F-B22E-DE58678EE663}"/>
              </a:ext>
            </a:extLst>
          </p:cNvPr>
          <p:cNvSpPr/>
          <p:nvPr/>
        </p:nvSpPr>
        <p:spPr>
          <a:xfrm>
            <a:off x="3885602" y="3253779"/>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46" name="Rectangle 45">
            <a:extLst>
              <a:ext uri="{FF2B5EF4-FFF2-40B4-BE49-F238E27FC236}">
                <a16:creationId xmlns:a16="http://schemas.microsoft.com/office/drawing/2014/main" id="{DD3DE23A-5569-9A66-5DDF-D1520202C6FC}"/>
              </a:ext>
            </a:extLst>
          </p:cNvPr>
          <p:cNvSpPr/>
          <p:nvPr/>
        </p:nvSpPr>
        <p:spPr>
          <a:xfrm>
            <a:off x="3886887" y="4023193"/>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sp>
        <p:nvSpPr>
          <p:cNvPr id="51" name="Rectangle 50">
            <a:extLst>
              <a:ext uri="{FF2B5EF4-FFF2-40B4-BE49-F238E27FC236}">
                <a16:creationId xmlns:a16="http://schemas.microsoft.com/office/drawing/2014/main" id="{19762291-2C25-5548-8B80-7590807C0FB7}"/>
              </a:ext>
            </a:extLst>
          </p:cNvPr>
          <p:cNvSpPr/>
          <p:nvPr/>
        </p:nvSpPr>
        <p:spPr>
          <a:xfrm>
            <a:off x="3886887" y="4792607"/>
            <a:ext cx="913464" cy="496158"/>
          </a:xfrm>
          <a:prstGeom prst="rect">
            <a:avLst/>
          </a:prstGeom>
          <a:noFill/>
          <a:ln w="28575">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75BA7"/>
                </a:solidFill>
                <a:effectLst/>
                <a:uLnTx/>
                <a:uFillTx/>
                <a:latin typeface="Trebuchet MS" panose="020B0603020202020204"/>
                <a:ea typeface="+mn-ea"/>
                <a:cs typeface="+mn-cs"/>
              </a:rPr>
              <a:t>Target</a:t>
            </a:r>
          </a:p>
        </p:txBody>
      </p:sp>
      <p:cxnSp>
        <p:nvCxnSpPr>
          <p:cNvPr id="52" name="Connector: Elbow 51">
            <a:extLst>
              <a:ext uri="{FF2B5EF4-FFF2-40B4-BE49-F238E27FC236}">
                <a16:creationId xmlns:a16="http://schemas.microsoft.com/office/drawing/2014/main" id="{54A6C251-57B7-A49F-0716-348C379919B4}"/>
              </a:ext>
            </a:extLst>
          </p:cNvPr>
          <p:cNvCxnSpPr>
            <a:cxnSpLocks/>
            <a:stCxn id="32" idx="3"/>
            <a:endCxn id="42" idx="1"/>
          </p:cNvCxnSpPr>
          <p:nvPr/>
        </p:nvCxnSpPr>
        <p:spPr>
          <a:xfrm>
            <a:off x="2180707" y="4107259"/>
            <a:ext cx="399027" cy="165190"/>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Connector: Elbow 53">
            <a:extLst>
              <a:ext uri="{FF2B5EF4-FFF2-40B4-BE49-F238E27FC236}">
                <a16:creationId xmlns:a16="http://schemas.microsoft.com/office/drawing/2014/main" id="{FF12376A-0FA3-CC01-B74F-4AAA9D7D772C}"/>
              </a:ext>
            </a:extLst>
          </p:cNvPr>
          <p:cNvCxnSpPr>
            <a:cxnSpLocks/>
            <a:stCxn id="42" idx="3"/>
            <a:endCxn id="45" idx="1"/>
          </p:cNvCxnSpPr>
          <p:nvPr/>
        </p:nvCxnSpPr>
        <p:spPr>
          <a:xfrm flipV="1">
            <a:off x="3298438" y="3501858"/>
            <a:ext cx="587164" cy="770591"/>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Connector: Elbow 54">
            <a:extLst>
              <a:ext uri="{FF2B5EF4-FFF2-40B4-BE49-F238E27FC236}">
                <a16:creationId xmlns:a16="http://schemas.microsoft.com/office/drawing/2014/main" id="{BD65651A-2C9F-57A1-9151-3A9F0FE83994}"/>
              </a:ext>
            </a:extLst>
          </p:cNvPr>
          <p:cNvCxnSpPr>
            <a:cxnSpLocks/>
            <a:stCxn id="42" idx="3"/>
            <a:endCxn id="46" idx="1"/>
          </p:cNvCxnSpPr>
          <p:nvPr/>
        </p:nvCxnSpPr>
        <p:spPr>
          <a:xfrm flipV="1">
            <a:off x="3298438" y="4271272"/>
            <a:ext cx="588449" cy="117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or: Elbow 56">
            <a:extLst>
              <a:ext uri="{FF2B5EF4-FFF2-40B4-BE49-F238E27FC236}">
                <a16:creationId xmlns:a16="http://schemas.microsoft.com/office/drawing/2014/main" id="{2AD8B3AD-AD11-5DE3-2562-1DD43AA591C0}"/>
              </a:ext>
            </a:extLst>
          </p:cNvPr>
          <p:cNvCxnSpPr>
            <a:cxnSpLocks/>
            <a:stCxn id="42" idx="3"/>
            <a:endCxn id="51" idx="1"/>
          </p:cNvCxnSpPr>
          <p:nvPr/>
        </p:nvCxnSpPr>
        <p:spPr>
          <a:xfrm>
            <a:off x="3298438" y="4272449"/>
            <a:ext cx="588449" cy="768237"/>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0" name="Connector: Elbow 59">
            <a:extLst>
              <a:ext uri="{FF2B5EF4-FFF2-40B4-BE49-F238E27FC236}">
                <a16:creationId xmlns:a16="http://schemas.microsoft.com/office/drawing/2014/main" id="{D866EA34-519D-EE78-CF5F-460FB03BB3F9}"/>
              </a:ext>
            </a:extLst>
          </p:cNvPr>
          <p:cNvCxnSpPr>
            <a:cxnSpLocks/>
            <a:stCxn id="45" idx="3"/>
            <a:endCxn id="27" idx="1"/>
          </p:cNvCxnSpPr>
          <p:nvPr/>
        </p:nvCxnSpPr>
        <p:spPr>
          <a:xfrm>
            <a:off x="4799066" y="3501858"/>
            <a:ext cx="1772141" cy="277501"/>
          </a:xfrm>
          <a:prstGeom prst="bentConnector3">
            <a:avLst>
              <a:gd name="adj1" fmla="val 371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or: Elbow 62">
            <a:extLst>
              <a:ext uri="{FF2B5EF4-FFF2-40B4-BE49-F238E27FC236}">
                <a16:creationId xmlns:a16="http://schemas.microsoft.com/office/drawing/2014/main" id="{DA317727-E4F4-BBD6-70BC-2DE254C6016D}"/>
              </a:ext>
            </a:extLst>
          </p:cNvPr>
          <p:cNvCxnSpPr>
            <a:cxnSpLocks/>
            <a:stCxn id="46" idx="3"/>
            <a:endCxn id="29" idx="1"/>
          </p:cNvCxnSpPr>
          <p:nvPr/>
        </p:nvCxnSpPr>
        <p:spPr>
          <a:xfrm>
            <a:off x="4800351" y="4271272"/>
            <a:ext cx="1782288" cy="286855"/>
          </a:xfrm>
          <a:prstGeom prst="bentConnector3">
            <a:avLst>
              <a:gd name="adj1" fmla="val 38524"/>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1" name="Connector: Elbow 70">
            <a:extLst>
              <a:ext uri="{FF2B5EF4-FFF2-40B4-BE49-F238E27FC236}">
                <a16:creationId xmlns:a16="http://schemas.microsoft.com/office/drawing/2014/main" id="{247F8733-5C3A-17EE-46EB-9824C2F809FA}"/>
              </a:ext>
            </a:extLst>
          </p:cNvPr>
          <p:cNvCxnSpPr>
            <a:cxnSpLocks/>
            <a:stCxn id="51" idx="3"/>
            <a:endCxn id="49" idx="1"/>
          </p:cNvCxnSpPr>
          <p:nvPr/>
        </p:nvCxnSpPr>
        <p:spPr>
          <a:xfrm>
            <a:off x="4800351" y="5040686"/>
            <a:ext cx="1770856" cy="307166"/>
          </a:xfrm>
          <a:prstGeom prst="bentConnector3">
            <a:avLst>
              <a:gd name="adj1" fmla="val 3845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03044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1B652E-1A74-574C-DB2F-E7945A6D5E83}"/>
              </a:ext>
            </a:extLst>
          </p:cNvPr>
          <p:cNvSpPr>
            <a:spLocks noGrp="1"/>
          </p:cNvSpPr>
          <p:nvPr>
            <p:ph type="body" sz="quarter" idx="10"/>
          </p:nvPr>
        </p:nvSpPr>
        <p:spPr/>
        <p:txBody>
          <a:bodyPr/>
          <a:lstStyle/>
          <a:p>
            <a:r>
              <a:rPr lang="en-US" sz="2800" dirty="0">
                <a:latin typeface="+mj-lt"/>
              </a:rPr>
              <a:t>Scaling the ECS service/tasks</a:t>
            </a:r>
          </a:p>
          <a:p>
            <a:pPr lvl="1"/>
            <a:r>
              <a:rPr lang="en-US" sz="2400" dirty="0">
                <a:latin typeface="+mj-lt"/>
              </a:rPr>
              <a:t>Uses Application Auto Scaling</a:t>
            </a:r>
          </a:p>
          <a:p>
            <a:pPr lvl="1"/>
            <a:r>
              <a:rPr lang="en-US" sz="2400" dirty="0">
                <a:latin typeface="+mj-lt"/>
              </a:rPr>
              <a:t>Automatically increase/decrease tasks based on:</a:t>
            </a:r>
          </a:p>
          <a:p>
            <a:pPr lvl="3"/>
            <a:r>
              <a:rPr lang="en-US" sz="1800" dirty="0">
                <a:latin typeface="+mj-lt"/>
              </a:rPr>
              <a:t>Average CPU utilization</a:t>
            </a:r>
          </a:p>
          <a:p>
            <a:pPr lvl="3"/>
            <a:r>
              <a:rPr lang="en-US" sz="1800" dirty="0">
                <a:latin typeface="+mj-lt"/>
              </a:rPr>
              <a:t>Memory utilization</a:t>
            </a:r>
          </a:p>
          <a:p>
            <a:pPr lvl="3"/>
            <a:r>
              <a:rPr lang="en-US" sz="1800" dirty="0">
                <a:latin typeface="+mj-lt"/>
              </a:rPr>
              <a:t>Request count per target</a:t>
            </a:r>
          </a:p>
          <a:p>
            <a:r>
              <a:rPr lang="en-US" sz="2800" dirty="0">
                <a:latin typeface="+mj-lt"/>
              </a:rPr>
              <a:t>Scaling the EC2 instances </a:t>
            </a:r>
            <a:br>
              <a:rPr lang="en-US" sz="2800" dirty="0">
                <a:latin typeface="+mj-lt"/>
              </a:rPr>
            </a:br>
            <a:r>
              <a:rPr lang="en-US" sz="1800" dirty="0">
                <a:latin typeface="+mj-lt"/>
              </a:rPr>
              <a:t>(for EC2 launch type where you manage infrastructure)</a:t>
            </a:r>
          </a:p>
          <a:p>
            <a:pPr lvl="1"/>
            <a:r>
              <a:rPr lang="en-US" sz="2400" dirty="0">
                <a:latin typeface="+mj-lt"/>
              </a:rPr>
              <a:t>Uses Auto Scaling Group</a:t>
            </a:r>
          </a:p>
          <a:p>
            <a:r>
              <a:rPr lang="en-US" sz="2800" dirty="0" err="1">
                <a:latin typeface="+mj-lt"/>
              </a:rPr>
              <a:t>Fargate</a:t>
            </a:r>
            <a:r>
              <a:rPr lang="en-US" sz="2800" dirty="0">
                <a:latin typeface="+mj-lt"/>
              </a:rPr>
              <a:t> launch type </a:t>
            </a:r>
            <a:r>
              <a:rPr lang="en-US" sz="2000" dirty="0">
                <a:latin typeface="+mj-lt"/>
              </a:rPr>
              <a:t>(serverless)</a:t>
            </a:r>
          </a:p>
          <a:p>
            <a:pPr lvl="1"/>
            <a:r>
              <a:rPr lang="en-US" dirty="0">
                <a:latin typeface="+mj-lt"/>
              </a:rPr>
              <a:t>Everything is handled for you</a:t>
            </a:r>
          </a:p>
        </p:txBody>
      </p:sp>
      <p:sp>
        <p:nvSpPr>
          <p:cNvPr id="4" name="Content Placeholder 3">
            <a:extLst>
              <a:ext uri="{FF2B5EF4-FFF2-40B4-BE49-F238E27FC236}">
                <a16:creationId xmlns:a16="http://schemas.microsoft.com/office/drawing/2014/main" id="{A49393E3-336D-5578-415C-0BCB09EC72AE}"/>
              </a:ext>
            </a:extLst>
          </p:cNvPr>
          <p:cNvSpPr>
            <a:spLocks noGrp="1"/>
          </p:cNvSpPr>
          <p:nvPr>
            <p:ph sz="quarter" idx="14"/>
          </p:nvPr>
        </p:nvSpPr>
        <p:spPr/>
        <p:txBody>
          <a:bodyPr/>
          <a:lstStyle/>
          <a:p>
            <a:r>
              <a:rPr lang="en-US" dirty="0"/>
              <a:t>Auto Scaling with ECS</a:t>
            </a:r>
          </a:p>
        </p:txBody>
      </p:sp>
    </p:spTree>
    <p:extLst>
      <p:ext uri="{BB962C8B-B14F-4D97-AF65-F5344CB8AC3E}">
        <p14:creationId xmlns:p14="http://schemas.microsoft.com/office/powerpoint/2010/main" val="351383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r>
              <a:rPr lang="en-US" sz="2800" dirty="0">
                <a:latin typeface="+mj-lt"/>
              </a:rPr>
              <a:t>Managed service</a:t>
            </a:r>
          </a:p>
          <a:p>
            <a:pPr lvl="1"/>
            <a:r>
              <a:rPr lang="en-US" sz="2200" dirty="0">
                <a:latin typeface="+mj-lt"/>
              </a:rPr>
              <a:t>AWS guarantees uptime</a:t>
            </a:r>
          </a:p>
          <a:p>
            <a:pPr lvl="1"/>
            <a:r>
              <a:rPr lang="en-US" sz="2200" dirty="0">
                <a:latin typeface="+mj-lt"/>
              </a:rPr>
              <a:t>AWS handles maintenance, upgrades, etc.</a:t>
            </a:r>
          </a:p>
          <a:p>
            <a:r>
              <a:rPr lang="en-US" sz="2800" dirty="0">
                <a:latin typeface="+mj-lt"/>
              </a:rPr>
              <a:t>Distributes the load across multiple instances, and across availability zones</a:t>
            </a:r>
          </a:p>
          <a:p>
            <a:r>
              <a:rPr lang="en-US" sz="2800" dirty="0">
                <a:latin typeface="+mj-lt"/>
              </a:rPr>
              <a:t>Can handle instance failures by doing regular health checks</a:t>
            </a:r>
          </a:p>
          <a:p>
            <a:r>
              <a:rPr lang="en-US" sz="2800" dirty="0">
                <a:latin typeface="+mj-lt"/>
              </a:rPr>
              <a:t>Only exposes a single endpoint (DNS) to your application</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Benefits of Using Elastic Load Balancing</a:t>
            </a:r>
          </a:p>
        </p:txBody>
      </p:sp>
    </p:spTree>
    <p:extLst>
      <p:ext uri="{BB962C8B-B14F-4D97-AF65-F5344CB8AC3E}">
        <p14:creationId xmlns:p14="http://schemas.microsoft.com/office/powerpoint/2010/main" val="398502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Auto Scaling with ECS</a:t>
            </a:r>
          </a:p>
        </p:txBody>
      </p:sp>
      <p:sp>
        <p:nvSpPr>
          <p:cNvPr id="5" name="Rectangle 4">
            <a:extLst>
              <a:ext uri="{FF2B5EF4-FFF2-40B4-BE49-F238E27FC236}">
                <a16:creationId xmlns:a16="http://schemas.microsoft.com/office/drawing/2014/main" id="{A58878D3-2C69-39D9-7F8D-012CD098E42A}"/>
              </a:ext>
            </a:extLst>
          </p:cNvPr>
          <p:cNvSpPr/>
          <p:nvPr/>
        </p:nvSpPr>
        <p:spPr>
          <a:xfrm>
            <a:off x="4120839" y="1624778"/>
            <a:ext cx="3950322"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4549564" y="2011303"/>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3881485" y="1362186"/>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771" y="2136883"/>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5318384" y="2198054"/>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p:sp>
        <p:nvSpPr>
          <p:cNvPr id="47" name="Rectangle 46">
            <a:extLst>
              <a:ext uri="{FF2B5EF4-FFF2-40B4-BE49-F238E27FC236}">
                <a16:creationId xmlns:a16="http://schemas.microsoft.com/office/drawing/2014/main" id="{7B8178C7-8FAF-CE00-CD3D-143FA2FC348A}"/>
              </a:ext>
            </a:extLst>
          </p:cNvPr>
          <p:cNvSpPr/>
          <p:nvPr/>
        </p:nvSpPr>
        <p:spPr>
          <a:xfrm>
            <a:off x="4868199" y="2890677"/>
            <a:ext cx="2460315" cy="3083929"/>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5603139" y="2934050"/>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5414556" y="4641629"/>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724" y="482586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descr="Shape&#10;&#10;Description automatically generated with low confidence">
            <a:extLst>
              <a:ext uri="{FF2B5EF4-FFF2-40B4-BE49-F238E27FC236}">
                <a16:creationId xmlns:a16="http://schemas.microsoft.com/office/drawing/2014/main" id="{B34B00DF-3198-520D-31E1-3DD9EFE1F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431" y="3512986"/>
            <a:ext cx="677835" cy="677835"/>
          </a:xfrm>
          <a:prstGeom prst="rect">
            <a:avLst/>
          </a:prstGeom>
        </p:spPr>
      </p:pic>
      <p:cxnSp>
        <p:nvCxnSpPr>
          <p:cNvPr id="7" name="Connector: Elbow 6">
            <a:extLst>
              <a:ext uri="{FF2B5EF4-FFF2-40B4-BE49-F238E27FC236}">
                <a16:creationId xmlns:a16="http://schemas.microsoft.com/office/drawing/2014/main" id="{1D4C7BA3-5542-979B-E406-1778184BC4E1}"/>
              </a:ext>
            </a:extLst>
          </p:cNvPr>
          <p:cNvCxnSpPr>
            <a:cxnSpLocks/>
            <a:stCxn id="65" idx="3"/>
            <a:endCxn id="47" idx="1"/>
          </p:cNvCxnSpPr>
          <p:nvPr/>
        </p:nvCxnSpPr>
        <p:spPr>
          <a:xfrm>
            <a:off x="2830266" y="3851904"/>
            <a:ext cx="2037933" cy="580738"/>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9C1FEFE5-05BE-7372-7032-9C67C24325BE}"/>
              </a:ext>
            </a:extLst>
          </p:cNvPr>
          <p:cNvSpPr/>
          <p:nvPr/>
        </p:nvSpPr>
        <p:spPr>
          <a:xfrm>
            <a:off x="5425988" y="3851904"/>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0" name="Graphic 32">
            <a:extLst>
              <a:ext uri="{FF2B5EF4-FFF2-40B4-BE49-F238E27FC236}">
                <a16:creationId xmlns:a16="http://schemas.microsoft.com/office/drawing/2014/main" id="{F62640F9-1C2E-8859-DC8C-3C12BCEE2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678" y="4041917"/>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a:extLst>
              <a:ext uri="{FF2B5EF4-FFF2-40B4-BE49-F238E27FC236}">
                <a16:creationId xmlns:a16="http://schemas.microsoft.com/office/drawing/2014/main" id="{BB4365B2-3DDF-BB6E-81D2-18D972C1079A}"/>
              </a:ext>
            </a:extLst>
          </p:cNvPr>
          <p:cNvSpPr txBox="1"/>
          <p:nvPr/>
        </p:nvSpPr>
        <p:spPr>
          <a:xfrm>
            <a:off x="5084059" y="3248146"/>
            <a:ext cx="2023881" cy="23875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Memory Metric</a:t>
            </a:r>
          </a:p>
        </p:txBody>
      </p:sp>
      <p:pic>
        <p:nvPicPr>
          <p:cNvPr id="56" name="Picture 55" descr="Shape&#10;&#10;Description automatically generated with low confidence">
            <a:extLst>
              <a:ext uri="{FF2B5EF4-FFF2-40B4-BE49-F238E27FC236}">
                <a16:creationId xmlns:a16="http://schemas.microsoft.com/office/drawing/2014/main" id="{C29B8D5E-E129-527F-51E9-10ED2D991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1752" y="4742832"/>
            <a:ext cx="677835" cy="677835"/>
          </a:xfrm>
          <a:prstGeom prst="rect">
            <a:avLst/>
          </a:prstGeom>
        </p:spPr>
      </p:pic>
      <p:cxnSp>
        <p:nvCxnSpPr>
          <p:cNvPr id="58" name="Connector: Elbow 57">
            <a:extLst>
              <a:ext uri="{FF2B5EF4-FFF2-40B4-BE49-F238E27FC236}">
                <a16:creationId xmlns:a16="http://schemas.microsoft.com/office/drawing/2014/main" id="{8ED6F453-FEE5-E700-A711-2F88DE3EC0E9}"/>
              </a:ext>
            </a:extLst>
          </p:cNvPr>
          <p:cNvCxnSpPr>
            <a:cxnSpLocks/>
            <a:stCxn id="56" idx="3"/>
            <a:endCxn id="47" idx="1"/>
          </p:cNvCxnSpPr>
          <p:nvPr/>
        </p:nvCxnSpPr>
        <p:spPr>
          <a:xfrm flipV="1">
            <a:off x="2859587" y="4432642"/>
            <a:ext cx="2008612" cy="649108"/>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8802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Auto Scaling with ECS</a:t>
            </a:r>
          </a:p>
        </p:txBody>
      </p:sp>
      <p:sp>
        <p:nvSpPr>
          <p:cNvPr id="5" name="Rectangle 4">
            <a:extLst>
              <a:ext uri="{FF2B5EF4-FFF2-40B4-BE49-F238E27FC236}">
                <a16:creationId xmlns:a16="http://schemas.microsoft.com/office/drawing/2014/main" id="{A58878D3-2C69-39D9-7F8D-012CD098E42A}"/>
              </a:ext>
            </a:extLst>
          </p:cNvPr>
          <p:cNvSpPr/>
          <p:nvPr/>
        </p:nvSpPr>
        <p:spPr>
          <a:xfrm>
            <a:off x="4120839" y="1624778"/>
            <a:ext cx="3950322"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4549564" y="2011303"/>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3881485" y="1362186"/>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771" y="2136883"/>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5318384" y="2198054"/>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p:sp>
        <p:nvSpPr>
          <p:cNvPr id="47" name="Rectangle 46">
            <a:extLst>
              <a:ext uri="{FF2B5EF4-FFF2-40B4-BE49-F238E27FC236}">
                <a16:creationId xmlns:a16="http://schemas.microsoft.com/office/drawing/2014/main" id="{7B8178C7-8FAF-CE00-CD3D-143FA2FC348A}"/>
              </a:ext>
            </a:extLst>
          </p:cNvPr>
          <p:cNvSpPr/>
          <p:nvPr/>
        </p:nvSpPr>
        <p:spPr>
          <a:xfrm>
            <a:off x="4868199" y="2890677"/>
            <a:ext cx="2460315" cy="3083929"/>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5603139" y="2934050"/>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5414556" y="4351701"/>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724" y="4535939"/>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4" descr="Shape&#10;&#10;Description automatically generated with low confidence">
            <a:extLst>
              <a:ext uri="{FF2B5EF4-FFF2-40B4-BE49-F238E27FC236}">
                <a16:creationId xmlns:a16="http://schemas.microsoft.com/office/drawing/2014/main" id="{B34B00DF-3198-520D-31E1-3DD9EFE1FE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2431" y="3512986"/>
            <a:ext cx="677835" cy="677835"/>
          </a:xfrm>
          <a:prstGeom prst="rect">
            <a:avLst/>
          </a:prstGeom>
        </p:spPr>
      </p:pic>
      <p:cxnSp>
        <p:nvCxnSpPr>
          <p:cNvPr id="7" name="Connector: Elbow 6">
            <a:extLst>
              <a:ext uri="{FF2B5EF4-FFF2-40B4-BE49-F238E27FC236}">
                <a16:creationId xmlns:a16="http://schemas.microsoft.com/office/drawing/2014/main" id="{1D4C7BA3-5542-979B-E406-1778184BC4E1}"/>
              </a:ext>
            </a:extLst>
          </p:cNvPr>
          <p:cNvCxnSpPr>
            <a:cxnSpLocks/>
            <a:stCxn id="65" idx="3"/>
            <a:endCxn id="47" idx="1"/>
          </p:cNvCxnSpPr>
          <p:nvPr/>
        </p:nvCxnSpPr>
        <p:spPr>
          <a:xfrm>
            <a:off x="2830266" y="3851904"/>
            <a:ext cx="2037933" cy="580738"/>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9C1FEFE5-05BE-7372-7032-9C67C24325BE}"/>
              </a:ext>
            </a:extLst>
          </p:cNvPr>
          <p:cNvSpPr/>
          <p:nvPr/>
        </p:nvSpPr>
        <p:spPr>
          <a:xfrm>
            <a:off x="5425988" y="3561976"/>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0" name="Graphic 32">
            <a:extLst>
              <a:ext uri="{FF2B5EF4-FFF2-40B4-BE49-F238E27FC236}">
                <a16:creationId xmlns:a16="http://schemas.microsoft.com/office/drawing/2014/main" id="{F62640F9-1C2E-8859-DC8C-3C12BCEE2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678" y="3751989"/>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a:extLst>
              <a:ext uri="{FF2B5EF4-FFF2-40B4-BE49-F238E27FC236}">
                <a16:creationId xmlns:a16="http://schemas.microsoft.com/office/drawing/2014/main" id="{BB4365B2-3DDF-BB6E-81D2-18D972C1079A}"/>
              </a:ext>
            </a:extLst>
          </p:cNvPr>
          <p:cNvSpPr txBox="1"/>
          <p:nvPr/>
        </p:nvSpPr>
        <p:spPr>
          <a:xfrm>
            <a:off x="5084059" y="3248146"/>
            <a:ext cx="2023881" cy="23875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Memory Metric</a:t>
            </a:r>
          </a:p>
        </p:txBody>
      </p:sp>
      <p:pic>
        <p:nvPicPr>
          <p:cNvPr id="56" name="Picture 55" descr="Shape&#10;&#10;Description automatically generated with low confidence">
            <a:extLst>
              <a:ext uri="{FF2B5EF4-FFF2-40B4-BE49-F238E27FC236}">
                <a16:creationId xmlns:a16="http://schemas.microsoft.com/office/drawing/2014/main" id="{C29B8D5E-E129-527F-51E9-10ED2D991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1752" y="4742832"/>
            <a:ext cx="677835" cy="677835"/>
          </a:xfrm>
          <a:prstGeom prst="rect">
            <a:avLst/>
          </a:prstGeom>
        </p:spPr>
      </p:pic>
      <p:cxnSp>
        <p:nvCxnSpPr>
          <p:cNvPr id="58" name="Connector: Elbow 57">
            <a:extLst>
              <a:ext uri="{FF2B5EF4-FFF2-40B4-BE49-F238E27FC236}">
                <a16:creationId xmlns:a16="http://schemas.microsoft.com/office/drawing/2014/main" id="{8ED6F453-FEE5-E700-A711-2F88DE3EC0E9}"/>
              </a:ext>
            </a:extLst>
          </p:cNvPr>
          <p:cNvCxnSpPr>
            <a:cxnSpLocks/>
            <a:stCxn id="56" idx="3"/>
            <a:endCxn id="47" idx="1"/>
          </p:cNvCxnSpPr>
          <p:nvPr/>
        </p:nvCxnSpPr>
        <p:spPr>
          <a:xfrm flipV="1">
            <a:off x="2859587" y="4432642"/>
            <a:ext cx="2008612" cy="649108"/>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9" name="Rectangle 18">
            <a:extLst>
              <a:ext uri="{FF2B5EF4-FFF2-40B4-BE49-F238E27FC236}">
                <a16:creationId xmlns:a16="http://schemas.microsoft.com/office/drawing/2014/main" id="{2E5BC2EB-5FCB-B891-94BE-BF1AFF286F2A}"/>
              </a:ext>
            </a:extLst>
          </p:cNvPr>
          <p:cNvSpPr/>
          <p:nvPr/>
        </p:nvSpPr>
        <p:spPr>
          <a:xfrm>
            <a:off x="5420552" y="5163153"/>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20" name="Graphic 32">
            <a:extLst>
              <a:ext uri="{FF2B5EF4-FFF2-40B4-BE49-F238E27FC236}">
                <a16:creationId xmlns:a16="http://schemas.microsoft.com/office/drawing/2014/main" id="{1C91F652-8C0C-02F4-D9A0-4E578787E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720" y="534739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0743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Auto Scaling with ECS</a:t>
            </a:r>
          </a:p>
        </p:txBody>
      </p:sp>
      <p:sp>
        <p:nvSpPr>
          <p:cNvPr id="5" name="Rectangle 4">
            <a:extLst>
              <a:ext uri="{FF2B5EF4-FFF2-40B4-BE49-F238E27FC236}">
                <a16:creationId xmlns:a16="http://schemas.microsoft.com/office/drawing/2014/main" id="{A58878D3-2C69-39D9-7F8D-012CD098E42A}"/>
              </a:ext>
            </a:extLst>
          </p:cNvPr>
          <p:cNvSpPr/>
          <p:nvPr/>
        </p:nvSpPr>
        <p:spPr>
          <a:xfrm>
            <a:off x="4120839" y="1624778"/>
            <a:ext cx="3950322"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4549564" y="2011303"/>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3881485" y="1362186"/>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771" y="2136883"/>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5318384" y="2198054"/>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p:sp>
        <p:nvSpPr>
          <p:cNvPr id="47" name="Rectangle 46">
            <a:extLst>
              <a:ext uri="{FF2B5EF4-FFF2-40B4-BE49-F238E27FC236}">
                <a16:creationId xmlns:a16="http://schemas.microsoft.com/office/drawing/2014/main" id="{7B8178C7-8FAF-CE00-CD3D-143FA2FC348A}"/>
              </a:ext>
            </a:extLst>
          </p:cNvPr>
          <p:cNvSpPr/>
          <p:nvPr/>
        </p:nvSpPr>
        <p:spPr>
          <a:xfrm>
            <a:off x="4868199" y="2890677"/>
            <a:ext cx="2460315" cy="3083929"/>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5603139" y="2934050"/>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5414556" y="4351701"/>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724" y="4535939"/>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9C1FEFE5-05BE-7372-7032-9C67C24325BE}"/>
              </a:ext>
            </a:extLst>
          </p:cNvPr>
          <p:cNvSpPr/>
          <p:nvPr/>
        </p:nvSpPr>
        <p:spPr>
          <a:xfrm>
            <a:off x="5425988" y="3561976"/>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0" name="Graphic 32">
            <a:extLst>
              <a:ext uri="{FF2B5EF4-FFF2-40B4-BE49-F238E27FC236}">
                <a16:creationId xmlns:a16="http://schemas.microsoft.com/office/drawing/2014/main" id="{F62640F9-1C2E-8859-DC8C-3C12BCEE2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8678" y="3751989"/>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2E5BC2EB-5FCB-B891-94BE-BF1AFF286F2A}"/>
              </a:ext>
            </a:extLst>
          </p:cNvPr>
          <p:cNvSpPr/>
          <p:nvPr/>
        </p:nvSpPr>
        <p:spPr>
          <a:xfrm>
            <a:off x="5420552" y="5163153"/>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20" name="Graphic 32">
            <a:extLst>
              <a:ext uri="{FF2B5EF4-FFF2-40B4-BE49-F238E27FC236}">
                <a16:creationId xmlns:a16="http://schemas.microsoft.com/office/drawing/2014/main" id="{1C91F652-8C0C-02F4-D9A0-4E578787E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720" y="534739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9">
            <a:extLst>
              <a:ext uri="{FF2B5EF4-FFF2-40B4-BE49-F238E27FC236}">
                <a16:creationId xmlns:a16="http://schemas.microsoft.com/office/drawing/2014/main" id="{A26BD516-7D9A-B2D4-F472-D4C0C65D3B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8752" y="1487310"/>
            <a:ext cx="785395" cy="78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B7BF575E-40BF-69D2-5283-1C2A52DF42EE}"/>
              </a:ext>
            </a:extLst>
          </p:cNvPr>
          <p:cNvSpPr txBox="1"/>
          <p:nvPr/>
        </p:nvSpPr>
        <p:spPr>
          <a:xfrm>
            <a:off x="8348395" y="1544870"/>
            <a:ext cx="1336158" cy="731918"/>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Auto Scaling Group for Instances</a:t>
            </a:r>
          </a:p>
        </p:txBody>
      </p:sp>
      <p:sp>
        <p:nvSpPr>
          <p:cNvPr id="24" name="TextBox 23">
            <a:extLst>
              <a:ext uri="{FF2B5EF4-FFF2-40B4-BE49-F238E27FC236}">
                <a16:creationId xmlns:a16="http://schemas.microsoft.com/office/drawing/2014/main" id="{F5F32F60-A309-6408-F2F7-382688A6650E}"/>
              </a:ext>
            </a:extLst>
          </p:cNvPr>
          <p:cNvSpPr txBox="1"/>
          <p:nvPr/>
        </p:nvSpPr>
        <p:spPr>
          <a:xfrm>
            <a:off x="8361370" y="2290796"/>
            <a:ext cx="2023881" cy="23875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CPU Usage Metric</a:t>
            </a:r>
          </a:p>
        </p:txBody>
      </p:sp>
      <p:pic>
        <p:nvPicPr>
          <p:cNvPr id="25" name="Picture 24" descr="Shape&#10;&#10;Description automatically generated with low confidence">
            <a:extLst>
              <a:ext uri="{FF2B5EF4-FFF2-40B4-BE49-F238E27FC236}">
                <a16:creationId xmlns:a16="http://schemas.microsoft.com/office/drawing/2014/main" id="{38261D9E-3A8B-1B4F-6EA8-7E82F4F665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2431" y="3512986"/>
            <a:ext cx="677835" cy="677835"/>
          </a:xfrm>
          <a:prstGeom prst="rect">
            <a:avLst/>
          </a:prstGeom>
        </p:spPr>
      </p:pic>
      <p:cxnSp>
        <p:nvCxnSpPr>
          <p:cNvPr id="26" name="Connector: Elbow 25">
            <a:extLst>
              <a:ext uri="{FF2B5EF4-FFF2-40B4-BE49-F238E27FC236}">
                <a16:creationId xmlns:a16="http://schemas.microsoft.com/office/drawing/2014/main" id="{5FF29415-2A46-A406-0219-5AA3DF05FDB0}"/>
              </a:ext>
            </a:extLst>
          </p:cNvPr>
          <p:cNvCxnSpPr>
            <a:cxnSpLocks/>
            <a:stCxn id="25" idx="3"/>
          </p:cNvCxnSpPr>
          <p:nvPr/>
        </p:nvCxnSpPr>
        <p:spPr>
          <a:xfrm>
            <a:off x="2830266" y="3851904"/>
            <a:ext cx="2037933" cy="580738"/>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7" name="Picture 26" descr="Shape&#10;&#10;Description automatically generated with low confidence">
            <a:extLst>
              <a:ext uri="{FF2B5EF4-FFF2-40B4-BE49-F238E27FC236}">
                <a16:creationId xmlns:a16="http://schemas.microsoft.com/office/drawing/2014/main" id="{8E1A68B4-87DA-76E7-1F5F-7C8F677732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1752" y="4742832"/>
            <a:ext cx="677835" cy="677835"/>
          </a:xfrm>
          <a:prstGeom prst="rect">
            <a:avLst/>
          </a:prstGeom>
        </p:spPr>
      </p:pic>
      <p:cxnSp>
        <p:nvCxnSpPr>
          <p:cNvPr id="28" name="Connector: Elbow 27">
            <a:extLst>
              <a:ext uri="{FF2B5EF4-FFF2-40B4-BE49-F238E27FC236}">
                <a16:creationId xmlns:a16="http://schemas.microsoft.com/office/drawing/2014/main" id="{B0E2F9DD-7522-F0D1-2DFD-5FC17471BDF8}"/>
              </a:ext>
            </a:extLst>
          </p:cNvPr>
          <p:cNvCxnSpPr>
            <a:cxnSpLocks/>
            <a:stCxn id="27" idx="3"/>
          </p:cNvCxnSpPr>
          <p:nvPr/>
        </p:nvCxnSpPr>
        <p:spPr>
          <a:xfrm flipV="1">
            <a:off x="2859587" y="4432642"/>
            <a:ext cx="2008612" cy="649108"/>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16681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AA62-7573-5F88-615C-A67C0FD691DF}"/>
              </a:ext>
            </a:extLst>
          </p:cNvPr>
          <p:cNvSpPr>
            <a:spLocks noGrp="1"/>
          </p:cNvSpPr>
          <p:nvPr>
            <p:ph type="title"/>
          </p:nvPr>
        </p:nvSpPr>
        <p:spPr/>
        <p:txBody>
          <a:bodyPr/>
          <a:lstStyle/>
          <a:p>
            <a:r>
              <a:rPr lang="en-US" dirty="0"/>
              <a:t>Auto Scaling with ECS</a:t>
            </a:r>
          </a:p>
        </p:txBody>
      </p:sp>
      <p:sp>
        <p:nvSpPr>
          <p:cNvPr id="5" name="Rectangle 4">
            <a:extLst>
              <a:ext uri="{FF2B5EF4-FFF2-40B4-BE49-F238E27FC236}">
                <a16:creationId xmlns:a16="http://schemas.microsoft.com/office/drawing/2014/main" id="{A58878D3-2C69-39D9-7F8D-012CD098E42A}"/>
              </a:ext>
            </a:extLst>
          </p:cNvPr>
          <p:cNvSpPr/>
          <p:nvPr/>
        </p:nvSpPr>
        <p:spPr>
          <a:xfrm>
            <a:off x="2419817" y="1624778"/>
            <a:ext cx="7382108" cy="4964962"/>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ED5A4E2A-7D9F-B3DB-115B-131289F73841}"/>
              </a:ext>
            </a:extLst>
          </p:cNvPr>
          <p:cNvSpPr/>
          <p:nvPr/>
        </p:nvSpPr>
        <p:spPr>
          <a:xfrm>
            <a:off x="2743068" y="2011303"/>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11" name="TextBox 10">
            <a:extLst>
              <a:ext uri="{FF2B5EF4-FFF2-40B4-BE49-F238E27FC236}">
                <a16:creationId xmlns:a16="http://schemas.microsoft.com/office/drawing/2014/main" id="{97691D40-F45D-64E5-C9B5-BED119C88D22}"/>
              </a:ext>
            </a:extLst>
          </p:cNvPr>
          <p:cNvSpPr txBox="1"/>
          <p:nvPr/>
        </p:nvSpPr>
        <p:spPr>
          <a:xfrm>
            <a:off x="3591555" y="1362186"/>
            <a:ext cx="1336158" cy="407773"/>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ECS Cluster</a:t>
            </a:r>
          </a:p>
        </p:txBody>
      </p:sp>
      <p:pic>
        <p:nvPicPr>
          <p:cNvPr id="14" name="Graphic 60">
            <a:extLst>
              <a:ext uri="{FF2B5EF4-FFF2-40B4-BE49-F238E27FC236}">
                <a16:creationId xmlns:a16="http://schemas.microsoft.com/office/drawing/2014/main" id="{CFB8E6A9-CF30-288A-C0CA-EDAE228DB0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6275" y="2136883"/>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2FB8317-618C-D634-5699-087EEA8D94D6}"/>
              </a:ext>
            </a:extLst>
          </p:cNvPr>
          <p:cNvSpPr txBox="1"/>
          <p:nvPr/>
        </p:nvSpPr>
        <p:spPr>
          <a:xfrm>
            <a:off x="3511888" y="2198054"/>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p:sp>
        <p:nvSpPr>
          <p:cNvPr id="47" name="Rectangle 46">
            <a:extLst>
              <a:ext uri="{FF2B5EF4-FFF2-40B4-BE49-F238E27FC236}">
                <a16:creationId xmlns:a16="http://schemas.microsoft.com/office/drawing/2014/main" id="{7B8178C7-8FAF-CE00-CD3D-143FA2FC348A}"/>
              </a:ext>
            </a:extLst>
          </p:cNvPr>
          <p:cNvSpPr/>
          <p:nvPr/>
        </p:nvSpPr>
        <p:spPr>
          <a:xfrm>
            <a:off x="3061703" y="2890677"/>
            <a:ext cx="2460315" cy="3083929"/>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48" name="TextBox 47">
            <a:extLst>
              <a:ext uri="{FF2B5EF4-FFF2-40B4-BE49-F238E27FC236}">
                <a16:creationId xmlns:a16="http://schemas.microsoft.com/office/drawing/2014/main" id="{1F0CC679-6877-DE0D-D990-E51C36D04B2B}"/>
              </a:ext>
            </a:extLst>
          </p:cNvPr>
          <p:cNvSpPr txBox="1"/>
          <p:nvPr/>
        </p:nvSpPr>
        <p:spPr>
          <a:xfrm>
            <a:off x="3796643" y="2934050"/>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49" name="Rectangle 48">
            <a:extLst>
              <a:ext uri="{FF2B5EF4-FFF2-40B4-BE49-F238E27FC236}">
                <a16:creationId xmlns:a16="http://schemas.microsoft.com/office/drawing/2014/main" id="{89BDA8F8-19DC-9AFB-2EA4-200FF10BD38D}"/>
              </a:ext>
            </a:extLst>
          </p:cNvPr>
          <p:cNvSpPr/>
          <p:nvPr/>
        </p:nvSpPr>
        <p:spPr>
          <a:xfrm>
            <a:off x="3608060" y="4351701"/>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53" name="Graphic 32">
            <a:extLst>
              <a:ext uri="{FF2B5EF4-FFF2-40B4-BE49-F238E27FC236}">
                <a16:creationId xmlns:a16="http://schemas.microsoft.com/office/drawing/2014/main" id="{935F7B4C-58EF-75FC-4B96-06FA615A3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5228" y="4535939"/>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9C1FEFE5-05BE-7372-7032-9C67C24325BE}"/>
              </a:ext>
            </a:extLst>
          </p:cNvPr>
          <p:cNvSpPr/>
          <p:nvPr/>
        </p:nvSpPr>
        <p:spPr>
          <a:xfrm>
            <a:off x="3619492" y="3561976"/>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0" name="Graphic 32">
            <a:extLst>
              <a:ext uri="{FF2B5EF4-FFF2-40B4-BE49-F238E27FC236}">
                <a16:creationId xmlns:a16="http://schemas.microsoft.com/office/drawing/2014/main" id="{F62640F9-1C2E-8859-DC8C-3C12BCEE2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2182" y="3751989"/>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2E5BC2EB-5FCB-B891-94BE-BF1AFF286F2A}"/>
              </a:ext>
            </a:extLst>
          </p:cNvPr>
          <p:cNvSpPr/>
          <p:nvPr/>
        </p:nvSpPr>
        <p:spPr>
          <a:xfrm>
            <a:off x="3614056" y="5163153"/>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20" name="Graphic 32">
            <a:extLst>
              <a:ext uri="{FF2B5EF4-FFF2-40B4-BE49-F238E27FC236}">
                <a16:creationId xmlns:a16="http://schemas.microsoft.com/office/drawing/2014/main" id="{1C91F652-8C0C-02F4-D9A0-4E578787E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224" y="534739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9">
            <a:extLst>
              <a:ext uri="{FF2B5EF4-FFF2-40B4-BE49-F238E27FC236}">
                <a16:creationId xmlns:a16="http://schemas.microsoft.com/office/drawing/2014/main" id="{A26BD516-7D9A-B2D4-F472-D4C0C65D3B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3851" y="1443662"/>
            <a:ext cx="785395" cy="78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B7BF575E-40BF-69D2-5283-1C2A52DF42EE}"/>
              </a:ext>
            </a:extLst>
          </p:cNvPr>
          <p:cNvSpPr txBox="1"/>
          <p:nvPr/>
        </p:nvSpPr>
        <p:spPr>
          <a:xfrm>
            <a:off x="10073046" y="1452128"/>
            <a:ext cx="1336158" cy="731918"/>
          </a:xfrm>
          <a:prstGeom prst="rect">
            <a:avLst/>
          </a:prstGeom>
          <a:solidFill>
            <a:schemeClr val="bg1"/>
          </a:solidFill>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Auto Scaling Group for Instances</a:t>
            </a:r>
          </a:p>
        </p:txBody>
      </p:sp>
      <p:sp>
        <p:nvSpPr>
          <p:cNvPr id="24" name="TextBox 23">
            <a:extLst>
              <a:ext uri="{FF2B5EF4-FFF2-40B4-BE49-F238E27FC236}">
                <a16:creationId xmlns:a16="http://schemas.microsoft.com/office/drawing/2014/main" id="{F5F32F60-A309-6408-F2F7-382688A6650E}"/>
              </a:ext>
            </a:extLst>
          </p:cNvPr>
          <p:cNvSpPr txBox="1"/>
          <p:nvPr/>
        </p:nvSpPr>
        <p:spPr>
          <a:xfrm>
            <a:off x="10086021" y="2198054"/>
            <a:ext cx="2023881" cy="238753"/>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Trebuchet MS" panose="020B0603020202020204"/>
                <a:ea typeface="PS TT Commons" charset="0"/>
                <a:cs typeface="PS TT Commons" charset="0"/>
              </a:rPr>
              <a:t>CPU Usage Metric</a:t>
            </a:r>
          </a:p>
        </p:txBody>
      </p:sp>
      <p:pic>
        <p:nvPicPr>
          <p:cNvPr id="25" name="Picture 24" descr="Shape&#10;&#10;Description automatically generated with low confidence">
            <a:extLst>
              <a:ext uri="{FF2B5EF4-FFF2-40B4-BE49-F238E27FC236}">
                <a16:creationId xmlns:a16="http://schemas.microsoft.com/office/drawing/2014/main" id="{38261D9E-3A8B-1B4F-6EA8-7E82F4F665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865" y="3512986"/>
            <a:ext cx="677835" cy="677835"/>
          </a:xfrm>
          <a:prstGeom prst="rect">
            <a:avLst/>
          </a:prstGeom>
        </p:spPr>
      </p:pic>
      <p:cxnSp>
        <p:nvCxnSpPr>
          <p:cNvPr id="26" name="Connector: Elbow 25">
            <a:extLst>
              <a:ext uri="{FF2B5EF4-FFF2-40B4-BE49-F238E27FC236}">
                <a16:creationId xmlns:a16="http://schemas.microsoft.com/office/drawing/2014/main" id="{5FF29415-2A46-A406-0219-5AA3DF05FDB0}"/>
              </a:ext>
            </a:extLst>
          </p:cNvPr>
          <p:cNvCxnSpPr>
            <a:cxnSpLocks/>
            <a:stCxn id="25" idx="3"/>
            <a:endCxn id="47" idx="1"/>
          </p:cNvCxnSpPr>
          <p:nvPr/>
        </p:nvCxnSpPr>
        <p:spPr>
          <a:xfrm>
            <a:off x="1313700" y="3851904"/>
            <a:ext cx="1748003" cy="580738"/>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7" name="Picture 26" descr="Shape&#10;&#10;Description automatically generated with low confidence">
            <a:extLst>
              <a:ext uri="{FF2B5EF4-FFF2-40B4-BE49-F238E27FC236}">
                <a16:creationId xmlns:a16="http://schemas.microsoft.com/office/drawing/2014/main" id="{8E1A68B4-87DA-76E7-1F5F-7C8F677732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186" y="4742832"/>
            <a:ext cx="677835" cy="677835"/>
          </a:xfrm>
          <a:prstGeom prst="rect">
            <a:avLst/>
          </a:prstGeom>
        </p:spPr>
      </p:pic>
      <p:cxnSp>
        <p:nvCxnSpPr>
          <p:cNvPr id="28" name="Connector: Elbow 27">
            <a:extLst>
              <a:ext uri="{FF2B5EF4-FFF2-40B4-BE49-F238E27FC236}">
                <a16:creationId xmlns:a16="http://schemas.microsoft.com/office/drawing/2014/main" id="{B0E2F9DD-7522-F0D1-2DFD-5FC17471BDF8}"/>
              </a:ext>
            </a:extLst>
          </p:cNvPr>
          <p:cNvCxnSpPr>
            <a:cxnSpLocks/>
            <a:stCxn id="27" idx="3"/>
            <a:endCxn id="47" idx="1"/>
          </p:cNvCxnSpPr>
          <p:nvPr/>
        </p:nvCxnSpPr>
        <p:spPr>
          <a:xfrm flipV="1">
            <a:off x="1343021" y="4432642"/>
            <a:ext cx="1718682" cy="649108"/>
          </a:xfrm>
          <a:prstGeom prst="bentConnector3">
            <a:avLst>
              <a:gd name="adj1" fmla="val 50000"/>
            </a:avLst>
          </a:prstGeom>
          <a:noFill/>
          <a:ln w="28575">
            <a:solidFill>
              <a:schemeClr val="bg1">
                <a:lumMod val="50000"/>
              </a:schemeClr>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3" name="Rectangle 22">
            <a:extLst>
              <a:ext uri="{FF2B5EF4-FFF2-40B4-BE49-F238E27FC236}">
                <a16:creationId xmlns:a16="http://schemas.microsoft.com/office/drawing/2014/main" id="{6489D78A-4D6E-B89C-304C-C901CBB5BBF8}"/>
              </a:ext>
            </a:extLst>
          </p:cNvPr>
          <p:cNvSpPr/>
          <p:nvPr/>
        </p:nvSpPr>
        <p:spPr>
          <a:xfrm>
            <a:off x="6256958" y="2011303"/>
            <a:ext cx="3103272" cy="4258723"/>
          </a:xfrm>
          <a:prstGeom prst="rect">
            <a:avLst/>
          </a:prstGeom>
          <a:noFill/>
          <a:ln w="28575">
            <a:solidFill>
              <a:srgbClr val="D45B07"/>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31" name="Graphic 60">
            <a:extLst>
              <a:ext uri="{FF2B5EF4-FFF2-40B4-BE49-F238E27FC236}">
                <a16:creationId xmlns:a16="http://schemas.microsoft.com/office/drawing/2014/main" id="{D62A21A7-EF88-2A20-00FD-C0E0A538D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165" y="2136883"/>
            <a:ext cx="524839" cy="52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60447DF6-3028-BA3B-108B-4884F504F325}"/>
              </a:ext>
            </a:extLst>
          </p:cNvPr>
          <p:cNvSpPr txBox="1"/>
          <p:nvPr/>
        </p:nvSpPr>
        <p:spPr>
          <a:xfrm>
            <a:off x="7025778" y="2198054"/>
            <a:ext cx="2023881"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Container Instance</a:t>
            </a:r>
          </a:p>
        </p:txBody>
      </p:sp>
      <p:sp>
        <p:nvSpPr>
          <p:cNvPr id="33" name="Rectangle 32">
            <a:extLst>
              <a:ext uri="{FF2B5EF4-FFF2-40B4-BE49-F238E27FC236}">
                <a16:creationId xmlns:a16="http://schemas.microsoft.com/office/drawing/2014/main" id="{1F80B681-5313-C2E4-AEDB-2692B3FF6DDB}"/>
              </a:ext>
            </a:extLst>
          </p:cNvPr>
          <p:cNvSpPr/>
          <p:nvPr/>
        </p:nvSpPr>
        <p:spPr>
          <a:xfrm>
            <a:off x="6575593" y="2890677"/>
            <a:ext cx="2460315" cy="3083929"/>
          </a:xfrm>
          <a:prstGeom prst="rect">
            <a:avLst/>
          </a:prstGeom>
          <a:solidFill>
            <a:schemeClr val="bg1"/>
          </a:solid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34" name="TextBox 33">
            <a:extLst>
              <a:ext uri="{FF2B5EF4-FFF2-40B4-BE49-F238E27FC236}">
                <a16:creationId xmlns:a16="http://schemas.microsoft.com/office/drawing/2014/main" id="{624BF8AD-47D3-F3AB-ADA8-B573C0A72FE9}"/>
              </a:ext>
            </a:extLst>
          </p:cNvPr>
          <p:cNvSpPr txBox="1"/>
          <p:nvPr/>
        </p:nvSpPr>
        <p:spPr>
          <a:xfrm>
            <a:off x="7310533" y="2934050"/>
            <a:ext cx="1014783" cy="40777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Trebuchet MS" panose="020B0603020202020204"/>
                <a:ea typeface="PS TT Commons" charset="0"/>
                <a:cs typeface="PS TT Commons" charset="0"/>
              </a:rPr>
              <a:t>SERVICE</a:t>
            </a:r>
          </a:p>
        </p:txBody>
      </p:sp>
      <p:sp>
        <p:nvSpPr>
          <p:cNvPr id="35" name="Rectangle 34">
            <a:extLst>
              <a:ext uri="{FF2B5EF4-FFF2-40B4-BE49-F238E27FC236}">
                <a16:creationId xmlns:a16="http://schemas.microsoft.com/office/drawing/2014/main" id="{2DC8E5C9-85DF-D398-0CFF-E883B5BAC315}"/>
              </a:ext>
            </a:extLst>
          </p:cNvPr>
          <p:cNvSpPr/>
          <p:nvPr/>
        </p:nvSpPr>
        <p:spPr>
          <a:xfrm>
            <a:off x="7121950" y="4351701"/>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6" name="Graphic 32">
            <a:extLst>
              <a:ext uri="{FF2B5EF4-FFF2-40B4-BE49-F238E27FC236}">
                <a16:creationId xmlns:a16="http://schemas.microsoft.com/office/drawing/2014/main" id="{70E7A3A0-94CD-48DD-63CF-C7C5ADA2EE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9118" y="4535939"/>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a:extLst>
              <a:ext uri="{FF2B5EF4-FFF2-40B4-BE49-F238E27FC236}">
                <a16:creationId xmlns:a16="http://schemas.microsoft.com/office/drawing/2014/main" id="{4667AB72-5B06-D048-38AD-8AF09CEFD5A5}"/>
              </a:ext>
            </a:extLst>
          </p:cNvPr>
          <p:cNvSpPr/>
          <p:nvPr/>
        </p:nvSpPr>
        <p:spPr>
          <a:xfrm>
            <a:off x="7133382" y="3561976"/>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38" name="Graphic 32">
            <a:extLst>
              <a:ext uri="{FF2B5EF4-FFF2-40B4-BE49-F238E27FC236}">
                <a16:creationId xmlns:a16="http://schemas.microsoft.com/office/drawing/2014/main" id="{6EBC095F-4D58-859E-64E3-39E847F42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072" y="3751989"/>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38">
            <a:extLst>
              <a:ext uri="{FF2B5EF4-FFF2-40B4-BE49-F238E27FC236}">
                <a16:creationId xmlns:a16="http://schemas.microsoft.com/office/drawing/2014/main" id="{CB853D52-13EB-03B3-52C3-214CF5E1A4EE}"/>
              </a:ext>
            </a:extLst>
          </p:cNvPr>
          <p:cNvSpPr/>
          <p:nvPr/>
        </p:nvSpPr>
        <p:spPr>
          <a:xfrm>
            <a:off x="7127946" y="5163153"/>
            <a:ext cx="1368713" cy="655800"/>
          </a:xfrm>
          <a:prstGeom prst="rect">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050"/>
                </a:solidFill>
                <a:effectLst/>
                <a:uLnTx/>
                <a:uFillTx/>
                <a:latin typeface="Trebuchet MS" panose="020B0603020202020204"/>
                <a:ea typeface="+mn-ea"/>
                <a:cs typeface="+mn-cs"/>
              </a:rPr>
              <a:t>Task</a:t>
            </a:r>
          </a:p>
        </p:txBody>
      </p:sp>
      <p:pic>
        <p:nvPicPr>
          <p:cNvPr id="41" name="Graphic 32">
            <a:extLst>
              <a:ext uri="{FF2B5EF4-FFF2-40B4-BE49-F238E27FC236}">
                <a16:creationId xmlns:a16="http://schemas.microsoft.com/office/drawing/2014/main" id="{7C948509-C383-135A-A84F-93A4CDF04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5114" y="5347391"/>
            <a:ext cx="410028" cy="41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61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06576D-5779-2AAD-2097-3074E193C77D}"/>
              </a:ext>
            </a:extLst>
          </p:cNvPr>
          <p:cNvSpPr txBox="1"/>
          <p:nvPr/>
        </p:nvSpPr>
        <p:spPr>
          <a:xfrm>
            <a:off x="1485254" y="1574274"/>
            <a:ext cx="9221491" cy="3785652"/>
          </a:xfrm>
          <a:prstGeom prst="rect">
            <a:avLst/>
          </a:prstGeom>
          <a:noFill/>
        </p:spPr>
        <p:txBody>
          <a:bodyPr wrap="square" rtlCol="0">
            <a:spAutoFit/>
          </a:bodyPr>
          <a:lstStyle/>
          <a:p>
            <a:pPr algn="ctr"/>
            <a:r>
              <a:rPr lang="en-US" sz="8000" dirty="0">
                <a:solidFill>
                  <a:schemeClr val="bg1"/>
                </a:solidFill>
              </a:rPr>
              <a:t>Auto scaling is for more than just </a:t>
            </a:r>
            <a:br>
              <a:rPr lang="en-US" sz="8000" dirty="0">
                <a:solidFill>
                  <a:schemeClr val="bg1"/>
                </a:solidFill>
              </a:rPr>
            </a:br>
            <a:r>
              <a:rPr lang="en-US" sz="8000" dirty="0">
                <a:solidFill>
                  <a:schemeClr val="bg1"/>
                </a:solidFill>
              </a:rPr>
              <a:t>Compute!</a:t>
            </a:r>
          </a:p>
        </p:txBody>
      </p:sp>
    </p:spTree>
    <p:extLst>
      <p:ext uri="{BB962C8B-B14F-4D97-AF65-F5344CB8AC3E}">
        <p14:creationId xmlns:p14="http://schemas.microsoft.com/office/powerpoint/2010/main" val="32302852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94D0BB-2B77-9C15-1C79-D578617C1FFC}"/>
              </a:ext>
            </a:extLst>
          </p:cNvPr>
          <p:cNvSpPr>
            <a:spLocks noGrp="1"/>
          </p:cNvSpPr>
          <p:nvPr>
            <p:ph type="body" sz="quarter" idx="10"/>
          </p:nvPr>
        </p:nvSpPr>
        <p:spPr/>
        <p:txBody>
          <a:bodyPr/>
          <a:lstStyle/>
          <a:p>
            <a:r>
              <a:rPr lang="en-US" sz="2800" dirty="0">
                <a:latin typeface="+mj-lt"/>
              </a:rPr>
              <a:t>Relational Database Service (</a:t>
            </a:r>
            <a:r>
              <a:rPr lang="en-US" sz="2800" dirty="0" err="1">
                <a:latin typeface="+mj-lt"/>
              </a:rPr>
              <a:t>RDS</a:t>
            </a:r>
            <a:r>
              <a:rPr lang="en-US" sz="2800" dirty="0">
                <a:latin typeface="+mj-lt"/>
              </a:rPr>
              <a:t>)</a:t>
            </a:r>
          </a:p>
          <a:p>
            <a:pPr lvl="1"/>
            <a:r>
              <a:rPr lang="en-US" sz="2000" dirty="0">
                <a:latin typeface="+mj-lt"/>
              </a:rPr>
              <a:t>Scales up storage capacity on the database instance when usage is reaching the limits of its provisioned size</a:t>
            </a:r>
          </a:p>
          <a:p>
            <a:pPr lvl="1"/>
            <a:r>
              <a:rPr lang="en-US" sz="2000" dirty="0">
                <a:latin typeface="+mj-lt"/>
              </a:rPr>
              <a:t>Does not cause downtime or disrupt in-flight operations/transactions</a:t>
            </a:r>
          </a:p>
          <a:p>
            <a:r>
              <a:rPr lang="en-US" sz="2800" dirty="0">
                <a:latin typeface="+mj-lt"/>
              </a:rPr>
              <a:t>DynamoDB</a:t>
            </a:r>
          </a:p>
          <a:p>
            <a:pPr lvl="1"/>
            <a:r>
              <a:rPr lang="en-US" sz="2000" dirty="0">
                <a:latin typeface="+mj-lt"/>
              </a:rPr>
              <a:t>Auto scaling: You set target, min and max capacity, and AWS will try to meet it</a:t>
            </a:r>
          </a:p>
          <a:p>
            <a:pPr lvl="1"/>
            <a:r>
              <a:rPr lang="en-US" sz="2000" dirty="0">
                <a:latin typeface="+mj-lt"/>
              </a:rPr>
              <a:t>On-demand: Scaling happens automatically based on demand (similar to serverless/Lambda)</a:t>
            </a:r>
          </a:p>
        </p:txBody>
      </p:sp>
      <p:sp>
        <p:nvSpPr>
          <p:cNvPr id="4" name="Content Placeholder 3">
            <a:extLst>
              <a:ext uri="{FF2B5EF4-FFF2-40B4-BE49-F238E27FC236}">
                <a16:creationId xmlns:a16="http://schemas.microsoft.com/office/drawing/2014/main" id="{2E587569-230F-9307-CB24-18588EA49A25}"/>
              </a:ext>
            </a:extLst>
          </p:cNvPr>
          <p:cNvSpPr>
            <a:spLocks noGrp="1"/>
          </p:cNvSpPr>
          <p:nvPr>
            <p:ph sz="quarter" idx="14"/>
          </p:nvPr>
        </p:nvSpPr>
        <p:spPr/>
        <p:txBody>
          <a:bodyPr/>
          <a:lstStyle/>
          <a:p>
            <a:r>
              <a:rPr lang="en-US" dirty="0"/>
              <a:t>Auto Scaling for Databases</a:t>
            </a:r>
          </a:p>
        </p:txBody>
      </p:sp>
    </p:spTree>
    <p:extLst>
      <p:ext uri="{BB962C8B-B14F-4D97-AF65-F5344CB8AC3E}">
        <p14:creationId xmlns:p14="http://schemas.microsoft.com/office/powerpoint/2010/main" val="26835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buNone/>
            </a:pPr>
            <a:r>
              <a:rPr lang="en-US" sz="2400" dirty="0">
                <a:solidFill>
                  <a:srgbClr val="FF9900"/>
                </a:solidFill>
              </a:rPr>
              <a:t>LOAD BALANCING</a:t>
            </a:r>
          </a:p>
          <a:p>
            <a:pPr lvl="1"/>
            <a:r>
              <a:rPr lang="en-US" sz="2000" dirty="0"/>
              <a:t>Load balancing helps achieve high availability by distributing load across multiple instances, across multiple availability zones</a:t>
            </a:r>
          </a:p>
          <a:p>
            <a:pPr lvl="1"/>
            <a:r>
              <a:rPr lang="en-US" sz="2000" dirty="0"/>
              <a:t>Sticky sessions (session affinity) allow you to route requests to the same instance for </a:t>
            </a:r>
            <a:br>
              <a:rPr lang="en-US" sz="2000" dirty="0"/>
            </a:br>
            <a:r>
              <a:rPr lang="en-US" sz="2000" dirty="0"/>
              <a:t>a period of time set by a cookie (e.g., to save session state)</a:t>
            </a:r>
          </a:p>
          <a:p>
            <a:pPr lvl="1"/>
            <a:r>
              <a:rPr lang="en-US" sz="2000" dirty="0"/>
              <a:t>Connection draining and deregistration delay are used to control the length of time </a:t>
            </a:r>
            <a:br>
              <a:rPr lang="en-US" sz="2000" dirty="0"/>
            </a:br>
            <a:r>
              <a:rPr lang="en-US" sz="2000" dirty="0"/>
              <a:t>in-flight requests have to finish before the connection is cut off (e.g., when an instance is taken offline)</a:t>
            </a:r>
          </a:p>
          <a:p>
            <a:pPr lvl="2"/>
            <a:r>
              <a:rPr lang="en-US" sz="1600" dirty="0"/>
              <a:t>Connection draining: Used the by Classic Load Balancer (deprecated)</a:t>
            </a:r>
          </a:p>
          <a:p>
            <a:pPr lvl="2"/>
            <a:r>
              <a:rPr lang="en-US" sz="1600" dirty="0"/>
              <a:t>Deregistration delay: Used by the Application Load Balancer and Network Load Balancer</a:t>
            </a:r>
          </a:p>
          <a:p>
            <a:pPr lvl="1"/>
            <a:r>
              <a:rPr lang="en-US" sz="2000" dirty="0"/>
              <a:t>SSL/TLS certificates can be used with a Load Balancer; the listener specifies a default certificate</a:t>
            </a:r>
          </a:p>
          <a:p>
            <a:pPr lvl="2"/>
            <a:r>
              <a:rPr lang="en-US" sz="1600" dirty="0"/>
              <a:t>Can be loaded from AWS Certificate Manager (ACM), IAM, or a manual import</a:t>
            </a:r>
          </a:p>
          <a:p>
            <a:pPr lvl="2"/>
            <a:r>
              <a:rPr lang="en-US" sz="1600" dirty="0" err="1"/>
              <a:t>SNI</a:t>
            </a:r>
            <a:r>
              <a:rPr lang="en-US" sz="1600" dirty="0"/>
              <a:t> allows certificates to be used on a load balancer that routes to two different sites</a:t>
            </a:r>
          </a:p>
        </p:txBody>
      </p:sp>
    </p:spTree>
    <p:extLst>
      <p:ext uri="{BB962C8B-B14F-4D97-AF65-F5344CB8AC3E}">
        <p14:creationId xmlns:p14="http://schemas.microsoft.com/office/powerpoint/2010/main" val="149928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buNone/>
            </a:pPr>
            <a:r>
              <a:rPr lang="en-US" sz="2400" dirty="0">
                <a:solidFill>
                  <a:srgbClr val="FF9900"/>
                </a:solidFill>
              </a:rPr>
              <a:t>AUTO SCALING</a:t>
            </a:r>
          </a:p>
          <a:p>
            <a:pPr lvl="1"/>
            <a:r>
              <a:rPr lang="en-US" sz="2000" dirty="0"/>
              <a:t>Auto scaling automatically scales out/in instances based on the load</a:t>
            </a:r>
          </a:p>
          <a:p>
            <a:pPr lvl="1"/>
            <a:r>
              <a:rPr lang="en-US" sz="2000" dirty="0"/>
              <a:t>Can replace unhealthy instances automatically, and helps optimize costs by only </a:t>
            </a:r>
            <a:br>
              <a:rPr lang="en-US" sz="2000" dirty="0"/>
            </a:br>
            <a:r>
              <a:rPr lang="en-US" sz="2000" dirty="0"/>
              <a:t>running what you need</a:t>
            </a:r>
          </a:p>
          <a:p>
            <a:pPr lvl="1"/>
            <a:r>
              <a:rPr lang="en-US" sz="2000" dirty="0"/>
              <a:t>Scaling policies</a:t>
            </a:r>
          </a:p>
          <a:p>
            <a:pPr lvl="2"/>
            <a:r>
              <a:rPr lang="en-US" sz="1600" dirty="0"/>
              <a:t>Dynamic: Based on CloudWatch metrics or alarms</a:t>
            </a:r>
          </a:p>
          <a:p>
            <a:pPr lvl="3"/>
            <a:r>
              <a:rPr lang="en-US" sz="1600" dirty="0"/>
              <a:t>Target tracking: Keeps you at a target metric you define (e.g., keep instances at 50% CPU usage)</a:t>
            </a:r>
          </a:p>
          <a:p>
            <a:pPr lvl="3"/>
            <a:r>
              <a:rPr lang="en-US" sz="1600" dirty="0"/>
              <a:t>Step/simple scaling: Based on high/low thresholds of CloudWatch alarms</a:t>
            </a:r>
          </a:p>
          <a:p>
            <a:pPr lvl="4"/>
            <a:r>
              <a:rPr lang="en-US" sz="1600" dirty="0"/>
              <a:t>Only Step scaling allows you to respond to additional alarms while scaling action is taking place</a:t>
            </a:r>
          </a:p>
          <a:p>
            <a:pPr lvl="2"/>
            <a:r>
              <a:rPr lang="en-US" sz="1600" dirty="0"/>
              <a:t>Predictive: Based on historical use (uses machine learning)</a:t>
            </a:r>
          </a:p>
          <a:p>
            <a:pPr lvl="2"/>
            <a:r>
              <a:rPr lang="en-US" sz="1600" dirty="0"/>
              <a:t>Scheduled: Based on a schedule that’s known ahead of time (e.g., a product launch)</a:t>
            </a:r>
          </a:p>
          <a:p>
            <a:pPr lvl="1"/>
            <a:r>
              <a:rPr lang="en-US" sz="2000" dirty="0"/>
              <a:t>Warmup/cooldown periods</a:t>
            </a:r>
          </a:p>
          <a:p>
            <a:pPr lvl="2"/>
            <a:r>
              <a:rPr lang="en-US" sz="1600" dirty="0"/>
              <a:t>Warmup: Instances shouldn’t report their metrics until they’re fully booted up</a:t>
            </a:r>
          </a:p>
          <a:p>
            <a:pPr lvl="2"/>
            <a:r>
              <a:rPr lang="en-US" sz="1600" dirty="0"/>
              <a:t>Cooldown: The </a:t>
            </a:r>
            <a:r>
              <a:rPr lang="en-US" sz="1600" dirty="0" err="1"/>
              <a:t>ASG</a:t>
            </a:r>
            <a:r>
              <a:rPr lang="en-US" sz="1600" dirty="0"/>
              <a:t> shouldn’t take additional actions until the results of previous actions are visible</a:t>
            </a:r>
          </a:p>
        </p:txBody>
      </p:sp>
    </p:spTree>
    <p:extLst>
      <p:ext uri="{BB962C8B-B14F-4D97-AF65-F5344CB8AC3E}">
        <p14:creationId xmlns:p14="http://schemas.microsoft.com/office/powerpoint/2010/main" val="421985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buNone/>
            </a:pPr>
            <a:r>
              <a:rPr lang="en-US" sz="2400" dirty="0">
                <a:solidFill>
                  <a:srgbClr val="FF9900"/>
                </a:solidFill>
              </a:rPr>
              <a:t>AUTO SCALING (CONT.)</a:t>
            </a:r>
          </a:p>
          <a:p>
            <a:pPr lvl="1"/>
            <a:r>
              <a:rPr lang="en-US" sz="2200" dirty="0"/>
              <a:t>Auto scaling is also available for non-EC2 services</a:t>
            </a:r>
          </a:p>
          <a:p>
            <a:pPr lvl="2"/>
            <a:r>
              <a:rPr lang="en-US" dirty="0"/>
              <a:t>Elastic Container Service (ECS)</a:t>
            </a:r>
          </a:p>
          <a:p>
            <a:pPr lvl="3"/>
            <a:r>
              <a:rPr lang="en-US" sz="1600" dirty="0"/>
              <a:t>Scales the capacity of container tasks and instances; triggered by CloudWatch metrics</a:t>
            </a:r>
          </a:p>
          <a:p>
            <a:pPr lvl="2"/>
            <a:r>
              <a:rPr lang="en-US" dirty="0"/>
              <a:t>Relational Database Service (</a:t>
            </a:r>
            <a:r>
              <a:rPr lang="en-US" dirty="0" err="1"/>
              <a:t>RDS</a:t>
            </a:r>
            <a:r>
              <a:rPr lang="en-US" dirty="0"/>
              <a:t>)</a:t>
            </a:r>
          </a:p>
          <a:p>
            <a:pPr lvl="3"/>
            <a:r>
              <a:rPr lang="en-US" sz="1600" dirty="0"/>
              <a:t>Scales up storage capacity on the database instance when usage is reaching the limits of its provisioned size</a:t>
            </a:r>
          </a:p>
          <a:p>
            <a:pPr lvl="3"/>
            <a:r>
              <a:rPr lang="en-US" sz="1600" dirty="0"/>
              <a:t>Does not cause downtime or disruption to operations/transactions</a:t>
            </a:r>
          </a:p>
          <a:p>
            <a:pPr lvl="2"/>
            <a:r>
              <a:rPr lang="en-US" dirty="0"/>
              <a:t>DynamoDB</a:t>
            </a:r>
          </a:p>
          <a:p>
            <a:pPr lvl="3"/>
            <a:r>
              <a:rPr lang="en-US" sz="1600" dirty="0"/>
              <a:t>Auto scaling: You set target, min and max capacity, and AWS will try to meet it</a:t>
            </a:r>
          </a:p>
          <a:p>
            <a:pPr lvl="3"/>
            <a:r>
              <a:rPr lang="en-US" sz="1600" dirty="0"/>
              <a:t>On-demand: Scaling happens automatically based on demand (similar to serverless/Lambda)</a:t>
            </a:r>
          </a:p>
        </p:txBody>
      </p:sp>
    </p:spTree>
    <p:extLst>
      <p:ext uri="{BB962C8B-B14F-4D97-AF65-F5344CB8AC3E}">
        <p14:creationId xmlns:p14="http://schemas.microsoft.com/office/powerpoint/2010/main" val="309650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3"/>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D1DD-9ACC-4637-8BFE-823252962A16}"/>
              </a:ext>
            </a:extLst>
          </p:cNvPr>
          <p:cNvSpPr>
            <a:spLocks noGrp="1"/>
          </p:cNvSpPr>
          <p:nvPr>
            <p:ph type="title"/>
          </p:nvPr>
        </p:nvSpPr>
        <p:spPr/>
        <p:txBody>
          <a:bodyPr/>
          <a:lstStyle/>
          <a:p>
            <a:r>
              <a:rPr lang="en-US" dirty="0"/>
              <a:t>Types of Load Balancers</a:t>
            </a:r>
          </a:p>
        </p:txBody>
      </p:sp>
      <p:graphicFrame>
        <p:nvGraphicFramePr>
          <p:cNvPr id="3" name="Table 3">
            <a:extLst>
              <a:ext uri="{FF2B5EF4-FFF2-40B4-BE49-F238E27FC236}">
                <a16:creationId xmlns:a16="http://schemas.microsoft.com/office/drawing/2014/main" id="{DBA80FAA-B999-4A1C-B8C1-E4086F899697}"/>
              </a:ext>
            </a:extLst>
          </p:cNvPr>
          <p:cNvGraphicFramePr>
            <a:graphicFrameLocks noGrp="1"/>
          </p:cNvGraphicFramePr>
          <p:nvPr/>
        </p:nvGraphicFramePr>
        <p:xfrm>
          <a:off x="627143" y="1397562"/>
          <a:ext cx="10937714" cy="4175760"/>
        </p:xfrm>
        <a:graphic>
          <a:graphicData uri="http://schemas.openxmlformats.org/drawingml/2006/table">
            <a:tbl>
              <a:tblPr firstRow="1" bandRow="1">
                <a:tableStyleId>{F5AB1C69-6EDB-4FF4-983F-18BD219EF322}</a:tableStyleId>
              </a:tblPr>
              <a:tblGrid>
                <a:gridCol w="3161086">
                  <a:extLst>
                    <a:ext uri="{9D8B030D-6E8A-4147-A177-3AD203B41FA5}">
                      <a16:colId xmlns:a16="http://schemas.microsoft.com/office/drawing/2014/main" val="2448103627"/>
                    </a:ext>
                  </a:extLst>
                </a:gridCol>
                <a:gridCol w="7776628">
                  <a:extLst>
                    <a:ext uri="{9D8B030D-6E8A-4147-A177-3AD203B41FA5}">
                      <a16:colId xmlns:a16="http://schemas.microsoft.com/office/drawing/2014/main" val="52940031"/>
                    </a:ext>
                  </a:extLst>
                </a:gridCol>
              </a:tblGrid>
              <a:tr h="278976">
                <a:tc>
                  <a:txBody>
                    <a:bodyPr/>
                    <a:lstStyle/>
                    <a:p>
                      <a:r>
                        <a:rPr lang="en-US" sz="2400" dirty="0"/>
                        <a:t>TYPE</a:t>
                      </a:r>
                    </a:p>
                  </a:txBody>
                  <a:tcPr/>
                </a:tc>
                <a:tc>
                  <a:txBody>
                    <a:bodyPr/>
                    <a:lstStyle/>
                    <a:p>
                      <a:r>
                        <a:rPr lang="en-US" sz="2400" dirty="0"/>
                        <a:t>DESCRIPTION</a:t>
                      </a:r>
                    </a:p>
                  </a:txBody>
                  <a:tcPr/>
                </a:tc>
                <a:extLst>
                  <a:ext uri="{0D108BD9-81ED-4DB2-BD59-A6C34878D82A}">
                    <a16:rowId xmlns:a16="http://schemas.microsoft.com/office/drawing/2014/main" val="2856222348"/>
                  </a:ext>
                </a:extLst>
              </a:tr>
              <a:tr h="370840">
                <a:tc>
                  <a:txBody>
                    <a:bodyPr/>
                    <a:lstStyle/>
                    <a:p>
                      <a:r>
                        <a:rPr lang="en-US" sz="2200" dirty="0"/>
                        <a:t>Application Load Balancer (ALB)</a:t>
                      </a:r>
                    </a:p>
                  </a:txBody>
                  <a:tcPr/>
                </a:tc>
                <a:tc>
                  <a:txBody>
                    <a:bodyPr/>
                    <a:lstStyle/>
                    <a:p>
                      <a:pPr marL="342900" indent="-342900">
                        <a:buFont typeface="Arial" panose="020B0604020202020204" pitchFamily="34" charset="0"/>
                        <a:buChar char="•"/>
                      </a:pPr>
                      <a:r>
                        <a:rPr lang="en-US" sz="2200" dirty="0"/>
                        <a:t>Handles HTTP/HTTPS traffic</a:t>
                      </a:r>
                    </a:p>
                    <a:p>
                      <a:pPr marL="342900" indent="-342900">
                        <a:buFont typeface="Arial" panose="020B0604020202020204" pitchFamily="34" charset="0"/>
                        <a:buChar char="•"/>
                      </a:pPr>
                      <a:r>
                        <a:rPr lang="en-US" sz="2200" dirty="0"/>
                        <a:t>Layer 7</a:t>
                      </a:r>
                    </a:p>
                  </a:txBody>
                  <a:tcPr/>
                </a:tc>
                <a:extLst>
                  <a:ext uri="{0D108BD9-81ED-4DB2-BD59-A6C34878D82A}">
                    <a16:rowId xmlns:a16="http://schemas.microsoft.com/office/drawing/2014/main" val="1744842248"/>
                  </a:ext>
                </a:extLst>
              </a:tr>
              <a:tr h="370840">
                <a:tc>
                  <a:txBody>
                    <a:bodyPr/>
                    <a:lstStyle/>
                    <a:p>
                      <a:r>
                        <a:rPr lang="en-US" sz="2200" dirty="0"/>
                        <a:t>Network Load Balancer</a:t>
                      </a:r>
                    </a:p>
                  </a:txBody>
                  <a:tcPr/>
                </a:tc>
                <a:tc>
                  <a:txBody>
                    <a:bodyPr/>
                    <a:lstStyle/>
                    <a:p>
                      <a:pPr marL="342900" indent="-342900">
                        <a:buFont typeface="Arial" panose="020B0604020202020204" pitchFamily="34" charset="0"/>
                        <a:buChar char="•"/>
                      </a:pPr>
                      <a:r>
                        <a:rPr lang="en-US" sz="2200" dirty="0"/>
                        <a:t>Handles TCP, UDP, TLS</a:t>
                      </a:r>
                    </a:p>
                    <a:p>
                      <a:pPr marL="342900" indent="-342900">
                        <a:buFont typeface="Arial" panose="020B0604020202020204" pitchFamily="34" charset="0"/>
                        <a:buChar char="•"/>
                      </a:pPr>
                      <a:r>
                        <a:rPr lang="en-US" sz="2200" dirty="0"/>
                        <a:t>Ultra-high performance, ultra-low latencies</a:t>
                      </a:r>
                    </a:p>
                    <a:p>
                      <a:pPr marL="342900" indent="-342900">
                        <a:buFont typeface="Arial" panose="020B0604020202020204" pitchFamily="34" charset="0"/>
                        <a:buChar char="•"/>
                      </a:pPr>
                      <a:r>
                        <a:rPr lang="en-US" sz="2200" dirty="0"/>
                        <a:t>Layer 4</a:t>
                      </a:r>
                    </a:p>
                  </a:txBody>
                  <a:tcPr/>
                </a:tc>
                <a:extLst>
                  <a:ext uri="{0D108BD9-81ED-4DB2-BD59-A6C34878D82A}">
                    <a16:rowId xmlns:a16="http://schemas.microsoft.com/office/drawing/2014/main" val="1975753725"/>
                  </a:ext>
                </a:extLst>
              </a:tr>
              <a:tr h="370840">
                <a:tc>
                  <a:txBody>
                    <a:bodyPr/>
                    <a:lstStyle/>
                    <a:p>
                      <a:r>
                        <a:rPr lang="en-US" sz="2200" dirty="0"/>
                        <a:t>Gateway Load Balancer</a:t>
                      </a:r>
                    </a:p>
                  </a:txBody>
                  <a:tcPr/>
                </a:tc>
                <a:tc>
                  <a:txBody>
                    <a:bodyPr/>
                    <a:lstStyle/>
                    <a:p>
                      <a:pPr marL="342900" indent="-342900">
                        <a:buFont typeface="Arial" panose="020B0604020202020204" pitchFamily="34" charset="0"/>
                        <a:buChar char="•"/>
                      </a:pPr>
                      <a:r>
                        <a:rPr lang="en-US" sz="2200" dirty="0"/>
                        <a:t>Used to deploy and manage third-party virtual </a:t>
                      </a:r>
                      <a:br>
                        <a:rPr lang="en-US" sz="2200" dirty="0"/>
                      </a:br>
                      <a:r>
                        <a:rPr lang="en-US" sz="2200" dirty="0"/>
                        <a:t>appliances such as firewalls, intrusion detection and prevention systems</a:t>
                      </a:r>
                    </a:p>
                  </a:txBody>
                  <a:tcPr/>
                </a:tc>
                <a:extLst>
                  <a:ext uri="{0D108BD9-81ED-4DB2-BD59-A6C34878D82A}">
                    <a16:rowId xmlns:a16="http://schemas.microsoft.com/office/drawing/2014/main" val="4202435848"/>
                  </a:ext>
                </a:extLst>
              </a:tr>
              <a:tr h="370840">
                <a:tc>
                  <a:txBody>
                    <a:bodyPr/>
                    <a:lstStyle/>
                    <a:p>
                      <a:r>
                        <a:rPr lang="en-US" sz="2200" dirty="0"/>
                        <a:t>Classic Load Balancer</a:t>
                      </a:r>
                    </a:p>
                  </a:txBody>
                  <a:tcPr/>
                </a:tc>
                <a:tc>
                  <a:txBody>
                    <a:bodyPr/>
                    <a:lstStyle/>
                    <a:p>
                      <a:pPr marL="342900" indent="-342900">
                        <a:buFont typeface="Arial" panose="020B0604020202020204" pitchFamily="34" charset="0"/>
                        <a:buChar char="•"/>
                      </a:pPr>
                      <a:r>
                        <a:rPr lang="en-US" sz="2200" dirty="0"/>
                        <a:t>Previous generation load balancer for use with the </a:t>
                      </a:r>
                      <a:br>
                        <a:rPr lang="en-US" sz="2200" dirty="0"/>
                      </a:br>
                      <a:r>
                        <a:rPr lang="en-US" sz="2200" dirty="0"/>
                        <a:t>EC2-Classic network</a:t>
                      </a:r>
                    </a:p>
                  </a:txBody>
                  <a:tcPr/>
                </a:tc>
                <a:extLst>
                  <a:ext uri="{0D108BD9-81ED-4DB2-BD59-A6C34878D82A}">
                    <a16:rowId xmlns:a16="http://schemas.microsoft.com/office/drawing/2014/main" val="3988574728"/>
                  </a:ext>
                </a:extLst>
              </a:tr>
            </a:tbl>
          </a:graphicData>
        </a:graphic>
      </p:graphicFrame>
      <p:sp>
        <p:nvSpPr>
          <p:cNvPr id="4" name="Rectangle 3">
            <a:extLst>
              <a:ext uri="{FF2B5EF4-FFF2-40B4-BE49-F238E27FC236}">
                <a16:creationId xmlns:a16="http://schemas.microsoft.com/office/drawing/2014/main" id="{E646CA71-7185-4C17-8541-91F79FFD8CE1}"/>
              </a:ext>
            </a:extLst>
          </p:cNvPr>
          <p:cNvSpPr/>
          <p:nvPr/>
        </p:nvSpPr>
        <p:spPr>
          <a:xfrm>
            <a:off x="508279" y="1803150"/>
            <a:ext cx="11202351" cy="85156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75C3724A-8B5E-4402-8043-FC9AE1C7F5AF}"/>
              </a:ext>
            </a:extLst>
          </p:cNvPr>
          <p:cNvSpPr/>
          <p:nvPr/>
        </p:nvSpPr>
        <p:spPr>
          <a:xfrm>
            <a:off x="508279" y="2644878"/>
            <a:ext cx="11202351" cy="107567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42222FF4-5B8E-4BD8-88B6-4C2F5271C71A}"/>
              </a:ext>
            </a:extLst>
          </p:cNvPr>
          <p:cNvSpPr/>
          <p:nvPr/>
        </p:nvSpPr>
        <p:spPr>
          <a:xfrm>
            <a:off x="508279" y="3720548"/>
            <a:ext cx="11202351" cy="185277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69223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EE59-10B1-45CF-84F2-3F2A1BABE93E}"/>
              </a:ext>
            </a:extLst>
          </p:cNvPr>
          <p:cNvSpPr>
            <a:spLocks noGrp="1"/>
          </p:cNvSpPr>
          <p:nvPr>
            <p:ph type="title"/>
          </p:nvPr>
        </p:nvSpPr>
        <p:spPr/>
        <p:txBody>
          <a:bodyPr/>
          <a:lstStyle/>
          <a:p>
            <a:r>
              <a:rPr lang="en-US" dirty="0"/>
              <a:t>Demo: Application Load Balancer We’re Building</a:t>
            </a:r>
          </a:p>
        </p:txBody>
      </p:sp>
      <p:sp>
        <p:nvSpPr>
          <p:cNvPr id="5" name="TextBox 4">
            <a:extLst>
              <a:ext uri="{FF2B5EF4-FFF2-40B4-BE49-F238E27FC236}">
                <a16:creationId xmlns:a16="http://schemas.microsoft.com/office/drawing/2014/main" id="{EAEB72B6-1FAF-45F6-939C-4F409EF2396D}"/>
              </a:ext>
            </a:extLst>
          </p:cNvPr>
          <p:cNvSpPr txBox="1"/>
          <p:nvPr/>
        </p:nvSpPr>
        <p:spPr>
          <a:xfrm>
            <a:off x="4793218" y="4219097"/>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pic>
        <p:nvPicPr>
          <p:cNvPr id="6" name="Picture 5" descr="Shape&#10;&#10;Description automatically generated with low confidence">
            <a:extLst>
              <a:ext uri="{FF2B5EF4-FFF2-40B4-BE49-F238E27FC236}">
                <a16:creationId xmlns:a16="http://schemas.microsoft.com/office/drawing/2014/main" id="{C5785056-4041-49E0-A878-E2E92851F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991" y="3074242"/>
            <a:ext cx="1231901" cy="1231901"/>
          </a:xfrm>
          <a:prstGeom prst="rect">
            <a:avLst/>
          </a:prstGeom>
        </p:spPr>
      </p:pic>
      <p:pic>
        <p:nvPicPr>
          <p:cNvPr id="7" name="Picture 6" descr="Icon&#10;&#10;Description automatically generated">
            <a:extLst>
              <a:ext uri="{FF2B5EF4-FFF2-40B4-BE49-F238E27FC236}">
                <a16:creationId xmlns:a16="http://schemas.microsoft.com/office/drawing/2014/main" id="{B7FCF158-5FD9-4751-97AD-7457CE9DD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517" y="3283857"/>
            <a:ext cx="515127" cy="515127"/>
          </a:xfrm>
          <a:prstGeom prst="rect">
            <a:avLst/>
          </a:prstGeom>
        </p:spPr>
      </p:pic>
      <p:pic>
        <p:nvPicPr>
          <p:cNvPr id="8" name="Graphic 60">
            <a:extLst>
              <a:ext uri="{FF2B5EF4-FFF2-40B4-BE49-F238E27FC236}">
                <a16:creationId xmlns:a16="http://schemas.microsoft.com/office/drawing/2014/main" id="{893528DA-2119-45C8-BC83-E79593DF0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5581" y="2032685"/>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E5600AA-11C3-4D74-B495-14850AC04F3D}"/>
              </a:ext>
            </a:extLst>
          </p:cNvPr>
          <p:cNvSpPr txBox="1"/>
          <p:nvPr/>
        </p:nvSpPr>
        <p:spPr>
          <a:xfrm>
            <a:off x="7788127" y="3281368"/>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0" name="Graphic 60">
            <a:extLst>
              <a:ext uri="{FF2B5EF4-FFF2-40B4-BE49-F238E27FC236}">
                <a16:creationId xmlns:a16="http://schemas.microsoft.com/office/drawing/2014/main" id="{63FC959D-638F-4967-8501-F8683A6AF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5581" y="3842526"/>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0652F4A-911C-417D-A089-6268516C5BDC}"/>
              </a:ext>
            </a:extLst>
          </p:cNvPr>
          <p:cNvSpPr txBox="1"/>
          <p:nvPr/>
        </p:nvSpPr>
        <p:spPr>
          <a:xfrm>
            <a:off x="7799122" y="514065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4" name="Straight Arrow Connector 13">
            <a:extLst>
              <a:ext uri="{FF2B5EF4-FFF2-40B4-BE49-F238E27FC236}">
                <a16:creationId xmlns:a16="http://schemas.microsoft.com/office/drawing/2014/main" id="{FF17F85B-1A53-4CE9-B5C6-55FA9847474B}"/>
              </a:ext>
            </a:extLst>
          </p:cNvPr>
          <p:cNvCxnSpPr>
            <a:cxnSpLocks/>
            <a:stCxn id="7" idx="3"/>
            <a:endCxn id="41" idx="1"/>
          </p:cNvCxnSpPr>
          <p:nvPr/>
        </p:nvCxnSpPr>
        <p:spPr>
          <a:xfrm>
            <a:off x="3917644" y="3541421"/>
            <a:ext cx="1087411" cy="10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62E373-9F98-4123-9366-98B096D81809}"/>
              </a:ext>
            </a:extLst>
          </p:cNvPr>
          <p:cNvCxnSpPr>
            <a:cxnSpLocks/>
            <a:stCxn id="41" idx="3"/>
            <a:endCxn id="8" idx="1"/>
          </p:cNvCxnSpPr>
          <p:nvPr/>
        </p:nvCxnSpPr>
        <p:spPr>
          <a:xfrm flipV="1">
            <a:off x="6149789" y="2681747"/>
            <a:ext cx="1815792" cy="86069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A7EA97-08DB-4206-9E29-DE81F9C72981}"/>
              </a:ext>
            </a:extLst>
          </p:cNvPr>
          <p:cNvCxnSpPr>
            <a:cxnSpLocks/>
            <a:stCxn id="41" idx="3"/>
            <a:endCxn id="10" idx="1"/>
          </p:cNvCxnSpPr>
          <p:nvPr/>
        </p:nvCxnSpPr>
        <p:spPr>
          <a:xfrm>
            <a:off x="6149789" y="3542443"/>
            <a:ext cx="1815792" cy="94914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0187CCC-DECC-4B5E-95E5-414BAE6F89C2}"/>
              </a:ext>
            </a:extLst>
          </p:cNvPr>
          <p:cNvSpPr/>
          <p:nvPr/>
        </p:nvSpPr>
        <p:spPr>
          <a:xfrm>
            <a:off x="7483928" y="1688320"/>
            <a:ext cx="2193471" cy="4015794"/>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36" name="TextBox 35">
            <a:extLst>
              <a:ext uri="{FF2B5EF4-FFF2-40B4-BE49-F238E27FC236}">
                <a16:creationId xmlns:a16="http://schemas.microsoft.com/office/drawing/2014/main" id="{9BDBC0F3-5059-4D67-9BA1-110F19F39E5C}"/>
              </a:ext>
            </a:extLst>
          </p:cNvPr>
          <p:cNvSpPr txBox="1"/>
          <p:nvPr/>
        </p:nvSpPr>
        <p:spPr>
          <a:xfrm>
            <a:off x="7652035" y="5680301"/>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Target Group</a:t>
            </a:r>
          </a:p>
        </p:txBody>
      </p:sp>
      <p:sp>
        <p:nvSpPr>
          <p:cNvPr id="37" name="TextBox 36">
            <a:extLst>
              <a:ext uri="{FF2B5EF4-FFF2-40B4-BE49-F238E27FC236}">
                <a16:creationId xmlns:a16="http://schemas.microsoft.com/office/drawing/2014/main" id="{2ABE5F9A-3748-4005-8036-AF3CCE5A2B96}"/>
              </a:ext>
            </a:extLst>
          </p:cNvPr>
          <p:cNvSpPr txBox="1"/>
          <p:nvPr/>
        </p:nvSpPr>
        <p:spPr>
          <a:xfrm>
            <a:off x="3907972" y="3153227"/>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a:t>
            </a:r>
          </a:p>
        </p:txBody>
      </p:sp>
      <p:sp>
        <p:nvSpPr>
          <p:cNvPr id="38" name="TextBox 37">
            <a:extLst>
              <a:ext uri="{FF2B5EF4-FFF2-40B4-BE49-F238E27FC236}">
                <a16:creationId xmlns:a16="http://schemas.microsoft.com/office/drawing/2014/main" id="{53F69227-D1A5-4FD7-A5CC-E9F971D6C327}"/>
              </a:ext>
            </a:extLst>
          </p:cNvPr>
          <p:cNvSpPr txBox="1"/>
          <p:nvPr/>
        </p:nvSpPr>
        <p:spPr>
          <a:xfrm>
            <a:off x="8161876" y="2577015"/>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pic>
        <p:nvPicPr>
          <p:cNvPr id="41" name="Graphic 8">
            <a:extLst>
              <a:ext uri="{FF2B5EF4-FFF2-40B4-BE49-F238E27FC236}">
                <a16:creationId xmlns:a16="http://schemas.microsoft.com/office/drawing/2014/main" id="{F1F93DAE-1B1C-45BB-B9C1-B0E0C97C2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55" y="2970076"/>
            <a:ext cx="1144734" cy="114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0194AC6D-B450-481C-9787-86054D690ABB}"/>
              </a:ext>
            </a:extLst>
          </p:cNvPr>
          <p:cNvSpPr txBox="1"/>
          <p:nvPr/>
        </p:nvSpPr>
        <p:spPr>
          <a:xfrm>
            <a:off x="8140423" y="4392855"/>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spTree>
    <p:extLst>
      <p:ext uri="{BB962C8B-B14F-4D97-AF65-F5344CB8AC3E}">
        <p14:creationId xmlns:p14="http://schemas.microsoft.com/office/powerpoint/2010/main" val="20536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35" grpId="0" animBg="1"/>
      <p:bldP spid="36" grpId="0"/>
      <p:bldP spid="37" grpId="0"/>
      <p:bldP spid="38"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EE59-10B1-45CF-84F2-3F2A1BABE93E}"/>
              </a:ext>
            </a:extLst>
          </p:cNvPr>
          <p:cNvSpPr>
            <a:spLocks noGrp="1"/>
          </p:cNvSpPr>
          <p:nvPr>
            <p:ph type="title"/>
          </p:nvPr>
        </p:nvSpPr>
        <p:spPr/>
        <p:txBody>
          <a:bodyPr/>
          <a:lstStyle/>
          <a:p>
            <a:r>
              <a:rPr lang="en-US" dirty="0"/>
              <a:t>Demo: Application Load Balancer We’re Building</a:t>
            </a:r>
          </a:p>
        </p:txBody>
      </p:sp>
      <p:sp>
        <p:nvSpPr>
          <p:cNvPr id="5" name="TextBox 4">
            <a:extLst>
              <a:ext uri="{FF2B5EF4-FFF2-40B4-BE49-F238E27FC236}">
                <a16:creationId xmlns:a16="http://schemas.microsoft.com/office/drawing/2014/main" id="{EAEB72B6-1FAF-45F6-939C-4F409EF2396D}"/>
              </a:ext>
            </a:extLst>
          </p:cNvPr>
          <p:cNvSpPr txBox="1"/>
          <p:nvPr/>
        </p:nvSpPr>
        <p:spPr>
          <a:xfrm>
            <a:off x="4793218" y="4219097"/>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pic>
        <p:nvPicPr>
          <p:cNvPr id="6" name="Picture 5" descr="Shape&#10;&#10;Description automatically generated with low confidence">
            <a:extLst>
              <a:ext uri="{FF2B5EF4-FFF2-40B4-BE49-F238E27FC236}">
                <a16:creationId xmlns:a16="http://schemas.microsoft.com/office/drawing/2014/main" id="{C5785056-4041-49E0-A878-E2E92851F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991" y="3074242"/>
            <a:ext cx="1231901" cy="1231901"/>
          </a:xfrm>
          <a:prstGeom prst="rect">
            <a:avLst/>
          </a:prstGeom>
        </p:spPr>
      </p:pic>
      <p:pic>
        <p:nvPicPr>
          <p:cNvPr id="7" name="Picture 6" descr="Icon&#10;&#10;Description automatically generated">
            <a:extLst>
              <a:ext uri="{FF2B5EF4-FFF2-40B4-BE49-F238E27FC236}">
                <a16:creationId xmlns:a16="http://schemas.microsoft.com/office/drawing/2014/main" id="{B7FCF158-5FD9-4751-97AD-7457CE9DD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517" y="3283857"/>
            <a:ext cx="515127" cy="515127"/>
          </a:xfrm>
          <a:prstGeom prst="rect">
            <a:avLst/>
          </a:prstGeom>
        </p:spPr>
      </p:pic>
      <p:pic>
        <p:nvPicPr>
          <p:cNvPr id="8" name="Graphic 60">
            <a:extLst>
              <a:ext uri="{FF2B5EF4-FFF2-40B4-BE49-F238E27FC236}">
                <a16:creationId xmlns:a16="http://schemas.microsoft.com/office/drawing/2014/main" id="{893528DA-2119-45C8-BC83-E79593DF0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5581" y="2032685"/>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E5600AA-11C3-4D74-B495-14850AC04F3D}"/>
              </a:ext>
            </a:extLst>
          </p:cNvPr>
          <p:cNvSpPr txBox="1"/>
          <p:nvPr/>
        </p:nvSpPr>
        <p:spPr>
          <a:xfrm>
            <a:off x="7788127" y="3281368"/>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0" name="Graphic 60">
            <a:extLst>
              <a:ext uri="{FF2B5EF4-FFF2-40B4-BE49-F238E27FC236}">
                <a16:creationId xmlns:a16="http://schemas.microsoft.com/office/drawing/2014/main" id="{63FC959D-638F-4967-8501-F8683A6AF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5581" y="3842526"/>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0652F4A-911C-417D-A089-6268516C5BDC}"/>
              </a:ext>
            </a:extLst>
          </p:cNvPr>
          <p:cNvSpPr txBox="1"/>
          <p:nvPr/>
        </p:nvSpPr>
        <p:spPr>
          <a:xfrm>
            <a:off x="7799122" y="514065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4" name="Straight Arrow Connector 13">
            <a:extLst>
              <a:ext uri="{FF2B5EF4-FFF2-40B4-BE49-F238E27FC236}">
                <a16:creationId xmlns:a16="http://schemas.microsoft.com/office/drawing/2014/main" id="{FF17F85B-1A53-4CE9-B5C6-55FA9847474B}"/>
              </a:ext>
            </a:extLst>
          </p:cNvPr>
          <p:cNvCxnSpPr>
            <a:cxnSpLocks/>
            <a:stCxn id="7" idx="3"/>
            <a:endCxn id="41" idx="1"/>
          </p:cNvCxnSpPr>
          <p:nvPr/>
        </p:nvCxnSpPr>
        <p:spPr>
          <a:xfrm>
            <a:off x="3917644" y="3541421"/>
            <a:ext cx="1087411" cy="10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62E373-9F98-4123-9366-98B096D81809}"/>
              </a:ext>
            </a:extLst>
          </p:cNvPr>
          <p:cNvCxnSpPr>
            <a:cxnSpLocks/>
            <a:stCxn id="41" idx="3"/>
            <a:endCxn id="8" idx="1"/>
          </p:cNvCxnSpPr>
          <p:nvPr/>
        </p:nvCxnSpPr>
        <p:spPr>
          <a:xfrm flipV="1">
            <a:off x="6149789" y="2681747"/>
            <a:ext cx="1815792" cy="86069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A7EA97-08DB-4206-9E29-DE81F9C72981}"/>
              </a:ext>
            </a:extLst>
          </p:cNvPr>
          <p:cNvCxnSpPr>
            <a:cxnSpLocks/>
            <a:stCxn id="41" idx="3"/>
            <a:endCxn id="10" idx="1"/>
          </p:cNvCxnSpPr>
          <p:nvPr/>
        </p:nvCxnSpPr>
        <p:spPr>
          <a:xfrm>
            <a:off x="6149789" y="3542443"/>
            <a:ext cx="1815792" cy="94914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0187CCC-DECC-4B5E-95E5-414BAE6F89C2}"/>
              </a:ext>
            </a:extLst>
          </p:cNvPr>
          <p:cNvSpPr/>
          <p:nvPr/>
        </p:nvSpPr>
        <p:spPr>
          <a:xfrm>
            <a:off x="7483928" y="1688320"/>
            <a:ext cx="2193471" cy="4015794"/>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36" name="TextBox 35">
            <a:extLst>
              <a:ext uri="{FF2B5EF4-FFF2-40B4-BE49-F238E27FC236}">
                <a16:creationId xmlns:a16="http://schemas.microsoft.com/office/drawing/2014/main" id="{9BDBC0F3-5059-4D67-9BA1-110F19F39E5C}"/>
              </a:ext>
            </a:extLst>
          </p:cNvPr>
          <p:cNvSpPr txBox="1"/>
          <p:nvPr/>
        </p:nvSpPr>
        <p:spPr>
          <a:xfrm>
            <a:off x="7652035" y="5680301"/>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Target Group</a:t>
            </a:r>
          </a:p>
        </p:txBody>
      </p:sp>
      <p:sp>
        <p:nvSpPr>
          <p:cNvPr id="37" name="TextBox 36">
            <a:extLst>
              <a:ext uri="{FF2B5EF4-FFF2-40B4-BE49-F238E27FC236}">
                <a16:creationId xmlns:a16="http://schemas.microsoft.com/office/drawing/2014/main" id="{2ABE5F9A-3748-4005-8036-AF3CCE5A2B96}"/>
              </a:ext>
            </a:extLst>
          </p:cNvPr>
          <p:cNvSpPr txBox="1"/>
          <p:nvPr/>
        </p:nvSpPr>
        <p:spPr>
          <a:xfrm>
            <a:off x="3907972" y="3153227"/>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a:t>
            </a:r>
          </a:p>
        </p:txBody>
      </p:sp>
      <p:sp>
        <p:nvSpPr>
          <p:cNvPr id="38" name="TextBox 37">
            <a:extLst>
              <a:ext uri="{FF2B5EF4-FFF2-40B4-BE49-F238E27FC236}">
                <a16:creationId xmlns:a16="http://schemas.microsoft.com/office/drawing/2014/main" id="{53F69227-D1A5-4FD7-A5CC-E9F971D6C327}"/>
              </a:ext>
            </a:extLst>
          </p:cNvPr>
          <p:cNvSpPr txBox="1"/>
          <p:nvPr/>
        </p:nvSpPr>
        <p:spPr>
          <a:xfrm>
            <a:off x="8161876" y="2577015"/>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pic>
        <p:nvPicPr>
          <p:cNvPr id="41" name="Graphic 8">
            <a:extLst>
              <a:ext uri="{FF2B5EF4-FFF2-40B4-BE49-F238E27FC236}">
                <a16:creationId xmlns:a16="http://schemas.microsoft.com/office/drawing/2014/main" id="{F1F93DAE-1B1C-45BB-B9C1-B0E0C97C2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55" y="2970076"/>
            <a:ext cx="1144734" cy="114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0194AC6D-B450-481C-9787-86054D690ABB}"/>
              </a:ext>
            </a:extLst>
          </p:cNvPr>
          <p:cNvSpPr txBox="1"/>
          <p:nvPr/>
        </p:nvSpPr>
        <p:spPr>
          <a:xfrm>
            <a:off x="8140423" y="4392855"/>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sp>
        <p:nvSpPr>
          <p:cNvPr id="3" name="Rectangle 2">
            <a:extLst>
              <a:ext uri="{FF2B5EF4-FFF2-40B4-BE49-F238E27FC236}">
                <a16:creationId xmlns:a16="http://schemas.microsoft.com/office/drawing/2014/main" id="{679626BE-ECA8-4D47-BA83-029566C4D89F}"/>
              </a:ext>
            </a:extLst>
          </p:cNvPr>
          <p:cNvSpPr/>
          <p:nvPr/>
        </p:nvSpPr>
        <p:spPr>
          <a:xfrm>
            <a:off x="7377671" y="1591492"/>
            <a:ext cx="2457337" cy="4100747"/>
          </a:xfrm>
          <a:prstGeom prst="rect">
            <a:avLst/>
          </a:prstGeom>
          <a:noFill/>
          <a:ln w="57150">
            <a:solidFill>
              <a:srgbClr val="E535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40151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EE59-10B1-45CF-84F2-3F2A1BABE93E}"/>
              </a:ext>
            </a:extLst>
          </p:cNvPr>
          <p:cNvSpPr>
            <a:spLocks noGrp="1"/>
          </p:cNvSpPr>
          <p:nvPr>
            <p:ph type="title"/>
          </p:nvPr>
        </p:nvSpPr>
        <p:spPr/>
        <p:txBody>
          <a:bodyPr/>
          <a:lstStyle/>
          <a:p>
            <a:r>
              <a:rPr lang="en-US" dirty="0"/>
              <a:t>Demo: Application Load Balancer We’re Building</a:t>
            </a:r>
          </a:p>
        </p:txBody>
      </p:sp>
      <p:sp>
        <p:nvSpPr>
          <p:cNvPr id="5" name="TextBox 4">
            <a:extLst>
              <a:ext uri="{FF2B5EF4-FFF2-40B4-BE49-F238E27FC236}">
                <a16:creationId xmlns:a16="http://schemas.microsoft.com/office/drawing/2014/main" id="{EAEB72B6-1FAF-45F6-939C-4F409EF2396D}"/>
              </a:ext>
            </a:extLst>
          </p:cNvPr>
          <p:cNvSpPr txBox="1"/>
          <p:nvPr/>
        </p:nvSpPr>
        <p:spPr>
          <a:xfrm>
            <a:off x="4930796" y="4179881"/>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Application Load Balancer</a:t>
            </a:r>
          </a:p>
        </p:txBody>
      </p:sp>
      <p:pic>
        <p:nvPicPr>
          <p:cNvPr id="6" name="Picture 5" descr="Shape&#10;&#10;Description automatically generated with low confidence">
            <a:extLst>
              <a:ext uri="{FF2B5EF4-FFF2-40B4-BE49-F238E27FC236}">
                <a16:creationId xmlns:a16="http://schemas.microsoft.com/office/drawing/2014/main" id="{C5785056-4041-49E0-A878-E2E92851F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991" y="3074242"/>
            <a:ext cx="1231901" cy="1231901"/>
          </a:xfrm>
          <a:prstGeom prst="rect">
            <a:avLst/>
          </a:prstGeom>
        </p:spPr>
      </p:pic>
      <p:pic>
        <p:nvPicPr>
          <p:cNvPr id="7" name="Picture 6" descr="Icon&#10;&#10;Description automatically generated">
            <a:extLst>
              <a:ext uri="{FF2B5EF4-FFF2-40B4-BE49-F238E27FC236}">
                <a16:creationId xmlns:a16="http://schemas.microsoft.com/office/drawing/2014/main" id="{B7FCF158-5FD9-4751-97AD-7457CE9DD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517" y="3283857"/>
            <a:ext cx="515127" cy="515127"/>
          </a:xfrm>
          <a:prstGeom prst="rect">
            <a:avLst/>
          </a:prstGeom>
        </p:spPr>
      </p:pic>
      <p:pic>
        <p:nvPicPr>
          <p:cNvPr id="8" name="Graphic 60">
            <a:extLst>
              <a:ext uri="{FF2B5EF4-FFF2-40B4-BE49-F238E27FC236}">
                <a16:creationId xmlns:a16="http://schemas.microsoft.com/office/drawing/2014/main" id="{893528DA-2119-45C8-BC83-E79593DF0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5581" y="2032685"/>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E5600AA-11C3-4D74-B495-14850AC04F3D}"/>
              </a:ext>
            </a:extLst>
          </p:cNvPr>
          <p:cNvSpPr txBox="1"/>
          <p:nvPr/>
        </p:nvSpPr>
        <p:spPr>
          <a:xfrm>
            <a:off x="7788127" y="3281368"/>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0" name="Graphic 60">
            <a:extLst>
              <a:ext uri="{FF2B5EF4-FFF2-40B4-BE49-F238E27FC236}">
                <a16:creationId xmlns:a16="http://schemas.microsoft.com/office/drawing/2014/main" id="{63FC959D-638F-4967-8501-F8683A6AF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5581" y="3842526"/>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0652F4A-911C-417D-A089-6268516C5BDC}"/>
              </a:ext>
            </a:extLst>
          </p:cNvPr>
          <p:cNvSpPr txBox="1"/>
          <p:nvPr/>
        </p:nvSpPr>
        <p:spPr>
          <a:xfrm>
            <a:off x="7799122" y="5140650"/>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cxnSp>
        <p:nvCxnSpPr>
          <p:cNvPr id="14" name="Straight Arrow Connector 13">
            <a:extLst>
              <a:ext uri="{FF2B5EF4-FFF2-40B4-BE49-F238E27FC236}">
                <a16:creationId xmlns:a16="http://schemas.microsoft.com/office/drawing/2014/main" id="{FF17F85B-1A53-4CE9-B5C6-55FA9847474B}"/>
              </a:ext>
            </a:extLst>
          </p:cNvPr>
          <p:cNvCxnSpPr>
            <a:cxnSpLocks/>
            <a:stCxn id="7" idx="3"/>
            <a:endCxn id="41" idx="1"/>
          </p:cNvCxnSpPr>
          <p:nvPr/>
        </p:nvCxnSpPr>
        <p:spPr>
          <a:xfrm>
            <a:off x="3917644" y="3541421"/>
            <a:ext cx="1087411" cy="10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62E373-9F98-4123-9366-98B096D81809}"/>
              </a:ext>
            </a:extLst>
          </p:cNvPr>
          <p:cNvCxnSpPr>
            <a:cxnSpLocks/>
            <a:stCxn id="41" idx="3"/>
            <a:endCxn id="8" idx="1"/>
          </p:cNvCxnSpPr>
          <p:nvPr/>
        </p:nvCxnSpPr>
        <p:spPr>
          <a:xfrm flipV="1">
            <a:off x="6149789" y="2681747"/>
            <a:ext cx="1815792" cy="860696"/>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A7EA97-08DB-4206-9E29-DE81F9C72981}"/>
              </a:ext>
            </a:extLst>
          </p:cNvPr>
          <p:cNvCxnSpPr>
            <a:cxnSpLocks/>
            <a:stCxn id="41" idx="3"/>
            <a:endCxn id="10" idx="1"/>
          </p:cNvCxnSpPr>
          <p:nvPr/>
        </p:nvCxnSpPr>
        <p:spPr>
          <a:xfrm>
            <a:off x="6149789" y="3542443"/>
            <a:ext cx="1815792" cy="94914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0187CCC-DECC-4B5E-95E5-414BAE6F89C2}"/>
              </a:ext>
            </a:extLst>
          </p:cNvPr>
          <p:cNvSpPr/>
          <p:nvPr/>
        </p:nvSpPr>
        <p:spPr>
          <a:xfrm>
            <a:off x="7483928" y="1688320"/>
            <a:ext cx="2193471" cy="4015794"/>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sp>
        <p:nvSpPr>
          <p:cNvPr id="37" name="TextBox 36">
            <a:extLst>
              <a:ext uri="{FF2B5EF4-FFF2-40B4-BE49-F238E27FC236}">
                <a16:creationId xmlns:a16="http://schemas.microsoft.com/office/drawing/2014/main" id="{2ABE5F9A-3748-4005-8036-AF3CCE5A2B96}"/>
              </a:ext>
            </a:extLst>
          </p:cNvPr>
          <p:cNvSpPr txBox="1"/>
          <p:nvPr/>
        </p:nvSpPr>
        <p:spPr>
          <a:xfrm>
            <a:off x="3907972" y="3153227"/>
            <a:ext cx="123190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HTTP</a:t>
            </a:r>
          </a:p>
        </p:txBody>
      </p:sp>
      <p:sp>
        <p:nvSpPr>
          <p:cNvPr id="38" name="TextBox 37">
            <a:extLst>
              <a:ext uri="{FF2B5EF4-FFF2-40B4-BE49-F238E27FC236}">
                <a16:creationId xmlns:a16="http://schemas.microsoft.com/office/drawing/2014/main" id="{53F69227-D1A5-4FD7-A5CC-E9F971D6C327}"/>
              </a:ext>
            </a:extLst>
          </p:cNvPr>
          <p:cNvSpPr txBox="1"/>
          <p:nvPr/>
        </p:nvSpPr>
        <p:spPr>
          <a:xfrm>
            <a:off x="8161876" y="2577015"/>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pic>
        <p:nvPicPr>
          <p:cNvPr id="41" name="Graphic 8">
            <a:extLst>
              <a:ext uri="{FF2B5EF4-FFF2-40B4-BE49-F238E27FC236}">
                <a16:creationId xmlns:a16="http://schemas.microsoft.com/office/drawing/2014/main" id="{F1F93DAE-1B1C-45BB-B9C1-B0E0C97C2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55" y="2970076"/>
            <a:ext cx="1144734" cy="1144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0194AC6D-B450-481C-9787-86054D690ABB}"/>
              </a:ext>
            </a:extLst>
          </p:cNvPr>
          <p:cNvSpPr txBox="1"/>
          <p:nvPr/>
        </p:nvSpPr>
        <p:spPr>
          <a:xfrm>
            <a:off x="8140423" y="4392855"/>
            <a:ext cx="948439"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Hello World!</a:t>
            </a:r>
          </a:p>
        </p:txBody>
      </p:sp>
      <p:sp>
        <p:nvSpPr>
          <p:cNvPr id="3" name="Multiplication Sign 2">
            <a:extLst>
              <a:ext uri="{FF2B5EF4-FFF2-40B4-BE49-F238E27FC236}">
                <a16:creationId xmlns:a16="http://schemas.microsoft.com/office/drawing/2014/main" id="{F53DDA46-C22A-476F-BF99-AB2DB87643CC}"/>
              </a:ext>
            </a:extLst>
          </p:cNvPr>
          <p:cNvSpPr/>
          <p:nvPr/>
        </p:nvSpPr>
        <p:spPr>
          <a:xfrm>
            <a:off x="7782285" y="1844122"/>
            <a:ext cx="1681128" cy="1681128"/>
          </a:xfrm>
          <a:prstGeom prst="mathMultiply">
            <a:avLst/>
          </a:prstGeom>
          <a:solidFill>
            <a:srgbClr val="E535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20" name="TextBox 19">
            <a:extLst>
              <a:ext uri="{FF2B5EF4-FFF2-40B4-BE49-F238E27FC236}">
                <a16:creationId xmlns:a16="http://schemas.microsoft.com/office/drawing/2014/main" id="{FE017687-5E1A-4C42-A899-D82A1BE62B91}"/>
              </a:ext>
            </a:extLst>
          </p:cNvPr>
          <p:cNvSpPr txBox="1"/>
          <p:nvPr/>
        </p:nvSpPr>
        <p:spPr>
          <a:xfrm>
            <a:off x="7652035" y="5680301"/>
            <a:ext cx="1903224"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Target Group</a:t>
            </a:r>
          </a:p>
        </p:txBody>
      </p:sp>
    </p:spTree>
    <p:extLst>
      <p:ext uri="{BB962C8B-B14F-4D97-AF65-F5344CB8AC3E}">
        <p14:creationId xmlns:p14="http://schemas.microsoft.com/office/powerpoint/2010/main" val="287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49224</TotalTime>
  <Words>9010</Words>
  <Application>Microsoft Office PowerPoint</Application>
  <PresentationFormat>Widescreen</PresentationFormat>
  <Paragraphs>966</Paragraphs>
  <Slides>58</Slides>
  <Notes>58</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58</vt:i4>
      </vt:variant>
    </vt:vector>
  </HeadingPairs>
  <TitlesOfParts>
    <vt:vector size="76" baseType="lpstr">
      <vt:lpstr>Arial</vt:lpstr>
      <vt:lpstr>Calibri</vt:lpstr>
      <vt:lpstr>Calibri Light</vt:lpstr>
      <vt:lpstr>Lucida Grande</vt:lpstr>
      <vt:lpstr>Montserrat</vt:lpstr>
      <vt:lpstr>Myriad Pro</vt:lpstr>
      <vt:lpstr>Myriad Pro Light</vt:lpstr>
      <vt:lpstr>PS TT Commons</vt:lpstr>
      <vt:lpstr>PS TT Commons Light</vt:lpstr>
      <vt:lpstr>Red Hat Display</vt:lpstr>
      <vt:lpstr>Trebuchet MS</vt:lpstr>
      <vt:lpstr>Wingdings</vt:lpstr>
      <vt:lpstr>Blank</vt:lpstr>
      <vt:lpstr>ZtM</vt:lpstr>
      <vt:lpstr>1_Blank</vt:lpstr>
      <vt:lpstr>2_Blank</vt:lpstr>
      <vt:lpstr>1_ZtM</vt:lpstr>
      <vt:lpstr>2_ZtM</vt:lpstr>
      <vt:lpstr>PowerPoint Presentation</vt:lpstr>
      <vt:lpstr>PowerPoint Presentation</vt:lpstr>
      <vt:lpstr>Review of Cloud Concepts</vt:lpstr>
      <vt:lpstr>Elastic Load Balancing</vt:lpstr>
      <vt:lpstr>PowerPoint Presentation</vt:lpstr>
      <vt:lpstr>Types of Load Balancers</vt:lpstr>
      <vt:lpstr>Demo: Application Load Balancer We’re Building</vt:lpstr>
      <vt:lpstr>Demo: Application Load Balancer We’re Building</vt:lpstr>
      <vt:lpstr>Demo: Application Load Balancer We’re Building</vt:lpstr>
      <vt:lpstr>PowerPoint Presentation</vt:lpstr>
      <vt:lpstr>How Things Work Normally (Round Robin)</vt:lpstr>
      <vt:lpstr>With Sticky Sessions (Session Affinity)</vt:lpstr>
      <vt:lpstr>With Sticky Sessions (Session Affinity)</vt:lpstr>
      <vt:lpstr>With Sticky Sessions (Session Affinity)</vt:lpstr>
      <vt:lpstr>Two Types of Cookies</vt:lpstr>
      <vt:lpstr>PowerPoint Presentation</vt:lpstr>
      <vt:lpstr>When Instances Go Offline</vt:lpstr>
      <vt:lpstr>When Instances Go Offline</vt:lpstr>
      <vt:lpstr>When Instances Go Offline</vt:lpstr>
      <vt:lpstr>Connection Draining vs. Deregistration Delay</vt:lpstr>
      <vt:lpstr>Connection Draining and Deregistration Delay  (using target group of ALB as an example)</vt:lpstr>
      <vt:lpstr>Understanding Certificates</vt:lpstr>
      <vt:lpstr>Understanding Certificates</vt:lpstr>
      <vt:lpstr>Understanding Certificates</vt:lpstr>
      <vt:lpstr>Understanding Certificates</vt:lpstr>
      <vt:lpstr>Certificates with a Load Balancer</vt:lpstr>
      <vt:lpstr>The Load Balancer’s HTTPS Listener</vt:lpstr>
      <vt:lpstr>Server Name Indication (SNI)</vt:lpstr>
      <vt:lpstr>Server Name Indication (SNI)</vt:lpstr>
      <vt:lpstr>PowerPoint Presentation</vt:lpstr>
      <vt:lpstr>How Things Work Normally</vt:lpstr>
      <vt:lpstr>But What If…?</vt:lpstr>
      <vt:lpstr>But What If…?</vt:lpstr>
      <vt:lpstr>PowerPoint Presentation</vt:lpstr>
      <vt:lpstr>PowerPoint Presentation</vt:lpstr>
      <vt:lpstr>Types of Auto Scaling Policies</vt:lpstr>
      <vt:lpstr>Types of Auto Scaling Policies</vt:lpstr>
      <vt:lpstr>PowerPoint Presentation</vt:lpstr>
      <vt:lpstr>PowerPoint Presentation</vt:lpstr>
      <vt:lpstr>Warmup and Cooldown Periods</vt:lpstr>
      <vt:lpstr>PowerPoint Presentation</vt:lpstr>
      <vt:lpstr>The Current Setup</vt:lpstr>
      <vt:lpstr>Let’s Improve It…</vt:lpstr>
      <vt:lpstr>What We’re Building</vt:lpstr>
      <vt:lpstr>What We’re Building</vt:lpstr>
      <vt:lpstr>What We’re Building</vt:lpstr>
      <vt:lpstr>What We’re Building</vt:lpstr>
      <vt:lpstr>What We Built!</vt:lpstr>
      <vt:lpstr>PowerPoint Presentation</vt:lpstr>
      <vt:lpstr>Auto Scaling with ECS</vt:lpstr>
      <vt:lpstr>Auto Scaling with ECS</vt:lpstr>
      <vt:lpstr>Auto Scaling with ECS</vt:lpstr>
      <vt:lpstr>Auto Scaling with ECS</vt:lpstr>
      <vt:lpstr>PowerPoint Presentation</vt:lpstr>
      <vt:lpstr>PowerPoint Presentation</vt:lpstr>
      <vt:lpstr>Important Points to Remember</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3149</cp:revision>
  <dcterms:created xsi:type="dcterms:W3CDTF">2021-07-31T23:46:42Z</dcterms:created>
  <dcterms:modified xsi:type="dcterms:W3CDTF">2022-10-09T20:42:14Z</dcterms:modified>
</cp:coreProperties>
</file>